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x="18288000" cy="10287000"/>
  <p:notesSz cx="6858000" cy="9144000"/>
  <p:embeddedFontLst>
    <p:embeddedFont>
      <p:font typeface="DM Sans Italics" charset="1" panose="00000000000000000000"/>
      <p:regular r:id="rId33"/>
    </p:embeddedFont>
    <p:embeddedFont>
      <p:font typeface="Now" charset="1" panose="00000500000000000000"/>
      <p:regular r:id="rId34"/>
    </p:embeddedFont>
    <p:embeddedFont>
      <p:font typeface="Now Bold" charset="1" panose="00000800000000000000"/>
      <p:regular r:id="rId35"/>
    </p:embeddedFont>
    <p:embeddedFont>
      <p:font typeface="DM Sans Bold" charset="1" panose="00000000000000000000"/>
      <p:regular r:id="rId36"/>
    </p:embeddedFont>
    <p:embeddedFont>
      <p:font typeface="DM Sans" charset="1" panose="00000000000000000000"/>
      <p:regular r:id="rId37"/>
    </p:embeddedFont>
    <p:embeddedFont>
      <p:font typeface="Canva Sans Bold" charset="1" panose="020B0803030501040103"/>
      <p:regular r:id="rId38"/>
    </p:embeddedFont>
    <p:embeddedFont>
      <p:font typeface="Canva Sans" charset="1" panose="020B0503030501040103"/>
      <p:regular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6.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7.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9.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https://www.linkedin.com/in/ahmed-abdelfattah-23ba95264/?utm_source=share&amp;utm_campaign=share_via&amp;utm_content=profile&amp;utm_medium=ios_app" TargetMode="External" Type="http://schemas.openxmlformats.org/officeDocument/2006/relationships/hyperlink"/><Relationship Id="rId5" Target="https://www.linkedin.com/in/mohamed-gamal-7a8543291/" TargetMode="External" Type="http://schemas.openxmlformats.org/officeDocument/2006/relationships/hyperlink"/><Relationship Id="rId6" Target="https://www.linkedin.com/in/mohamed-badawy-185005198/" TargetMode="External" Type="http://schemas.openxmlformats.org/officeDocument/2006/relationships/hyperlink"/><Relationship Id="rId7" Target="https://www.linkedin.com/in" TargetMode="External" Type="http://schemas.openxmlformats.org/officeDocument/2006/relationships/hyperlink"/><Relationship Id="rId8" Target="https://www.linkedin.com/in/omnia-hosny-06b382184/" TargetMode="External" Type="http://schemas.openxmlformats.org/officeDocument/2006/relationships/hyperlink"/></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6.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31.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6.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https://github.com/lotaa/Final-Project-Data-Analysis-HR-" TargetMode="External" Type="http://schemas.openxmlformats.org/officeDocument/2006/relationships/hyperlink"/></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6.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1.png" Type="http://schemas.openxmlformats.org/officeDocument/2006/relationships/image"/><Relationship Id="rId5" Target="../media/image16.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5400000">
            <a:off x="11392544" y="4154952"/>
            <a:ext cx="11958151" cy="1929323"/>
            <a:chOff x="0" y="0"/>
            <a:chExt cx="3149472" cy="508135"/>
          </a:xfrm>
        </p:grpSpPr>
        <p:sp>
          <p:nvSpPr>
            <p:cNvPr name="Freeform 3" id="3"/>
            <p:cNvSpPr/>
            <p:nvPr/>
          </p:nvSpPr>
          <p:spPr>
            <a:xfrm flipH="false" flipV="false" rot="0">
              <a:off x="0" y="0"/>
              <a:ext cx="3149472" cy="508135"/>
            </a:xfrm>
            <a:custGeom>
              <a:avLst/>
              <a:gdLst/>
              <a:ahLst/>
              <a:cxnLst/>
              <a:rect r="r" b="b" t="t" l="l"/>
              <a:pathLst>
                <a:path h="508135" w="3149472">
                  <a:moveTo>
                    <a:pt x="0" y="0"/>
                  </a:moveTo>
                  <a:lnTo>
                    <a:pt x="3149472" y="0"/>
                  </a:lnTo>
                  <a:lnTo>
                    <a:pt x="3149472" y="508135"/>
                  </a:lnTo>
                  <a:lnTo>
                    <a:pt x="0" y="508135"/>
                  </a:lnTo>
                  <a:close/>
                </a:path>
              </a:pathLst>
            </a:custGeom>
            <a:solidFill>
              <a:srgbClr val="145DA0"/>
            </a:solidFill>
          </p:spPr>
        </p:sp>
        <p:sp>
          <p:nvSpPr>
            <p:cNvPr name="TextBox 4" id="4"/>
            <p:cNvSpPr txBox="true"/>
            <p:nvPr/>
          </p:nvSpPr>
          <p:spPr>
            <a:xfrm>
              <a:off x="0" y="-28575"/>
              <a:ext cx="3149472" cy="536710"/>
            </a:xfrm>
            <a:prstGeom prst="rect">
              <a:avLst/>
            </a:prstGeom>
          </p:spPr>
          <p:txBody>
            <a:bodyPr anchor="ctr" rtlCol="false" tIns="50800" lIns="50800" bIns="50800" rIns="50800"/>
            <a:lstStyle/>
            <a:p>
              <a:pPr algn="ctr">
                <a:lnSpc>
                  <a:spcPts val="2590"/>
                </a:lnSpc>
              </a:pPr>
            </a:p>
            <a:p>
              <a:pPr algn="ctr">
                <a:lnSpc>
                  <a:spcPts val="2590"/>
                </a:lnSpc>
              </a:pPr>
            </a:p>
            <a:p>
              <a:pPr algn="ctr">
                <a:lnSpc>
                  <a:spcPts val="2590"/>
                </a:lnSpc>
              </a:pPr>
            </a:p>
            <a:p>
              <a:pPr algn="ctr">
                <a:lnSpc>
                  <a:spcPts val="2590"/>
                </a:lnSpc>
              </a:pPr>
            </a:p>
            <a:p>
              <a:pPr algn="ctr">
                <a:lnSpc>
                  <a:spcPts val="2590"/>
                </a:lnSpc>
              </a:pPr>
            </a:p>
          </p:txBody>
        </p:sp>
      </p:grpSp>
      <p:sp>
        <p:nvSpPr>
          <p:cNvPr name="Freeform 5" id="5"/>
          <p:cNvSpPr/>
          <p:nvPr/>
        </p:nvSpPr>
        <p:spPr>
          <a:xfrm flipH="false" flipV="false" rot="0">
            <a:off x="11208957" y="-1011147"/>
            <a:ext cx="2647750" cy="2647750"/>
          </a:xfrm>
          <a:custGeom>
            <a:avLst/>
            <a:gdLst/>
            <a:ahLst/>
            <a:cxnLst/>
            <a:rect r="r" b="b" t="t" l="l"/>
            <a:pathLst>
              <a:path h="2647750" w="2647750">
                <a:moveTo>
                  <a:pt x="0" y="0"/>
                </a:moveTo>
                <a:lnTo>
                  <a:pt x="2647750" y="0"/>
                </a:lnTo>
                <a:lnTo>
                  <a:pt x="2647750" y="2647750"/>
                </a:lnTo>
                <a:lnTo>
                  <a:pt x="0" y="26477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a:grpSpLocks noChangeAspect="true"/>
          </p:cNvGrpSpPr>
          <p:nvPr/>
        </p:nvGrpSpPr>
        <p:grpSpPr>
          <a:xfrm rot="0">
            <a:off x="10638832" y="1028700"/>
            <a:ext cx="7516996" cy="8987817"/>
            <a:chOff x="0" y="0"/>
            <a:chExt cx="8603361" cy="10286746"/>
          </a:xfrm>
        </p:grpSpPr>
        <p:sp>
          <p:nvSpPr>
            <p:cNvPr name="Freeform 7" id="7"/>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675" t="0" r="-39675" b="0"/>
              </a:stretch>
            </a:blipFill>
          </p:spPr>
        </p:sp>
      </p:grpSp>
      <p:sp>
        <p:nvSpPr>
          <p:cNvPr name="Freeform 8" id="8"/>
          <p:cNvSpPr/>
          <p:nvPr/>
        </p:nvSpPr>
        <p:spPr>
          <a:xfrm flipH="false" flipV="false" rot="0">
            <a:off x="-295175" y="8630507"/>
            <a:ext cx="2647750" cy="2647750"/>
          </a:xfrm>
          <a:custGeom>
            <a:avLst/>
            <a:gdLst/>
            <a:ahLst/>
            <a:cxnLst/>
            <a:rect r="r" b="b" t="t" l="l"/>
            <a:pathLst>
              <a:path h="2647750" w="2647750">
                <a:moveTo>
                  <a:pt x="0" y="0"/>
                </a:moveTo>
                <a:lnTo>
                  <a:pt x="2647750" y="0"/>
                </a:lnTo>
                <a:lnTo>
                  <a:pt x="2647750" y="2647751"/>
                </a:lnTo>
                <a:lnTo>
                  <a:pt x="0" y="26477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573748" y="7036704"/>
            <a:ext cx="7913921" cy="462835"/>
          </a:xfrm>
          <a:prstGeom prst="rect">
            <a:avLst/>
          </a:prstGeom>
        </p:spPr>
        <p:txBody>
          <a:bodyPr anchor="t" rtlCol="false" tIns="0" lIns="0" bIns="0" rIns="0">
            <a:spAutoFit/>
          </a:bodyPr>
          <a:lstStyle/>
          <a:p>
            <a:pPr algn="l" marL="0" indent="0" lvl="0">
              <a:lnSpc>
                <a:spcPts val="3727"/>
              </a:lnSpc>
              <a:spcBef>
                <a:spcPct val="0"/>
              </a:spcBef>
            </a:pPr>
            <a:r>
              <a:rPr lang="en-US" sz="3030" i="true">
                <a:solidFill>
                  <a:srgbClr val="56AEFF"/>
                </a:solidFill>
                <a:latin typeface="DM Sans Italics"/>
                <a:ea typeface="DM Sans Italics"/>
                <a:cs typeface="DM Sans Italics"/>
                <a:sym typeface="DM Sans Italics"/>
              </a:rPr>
              <a:t>Presented by: Mohamed Gamal </a:t>
            </a:r>
          </a:p>
        </p:txBody>
      </p:sp>
      <p:sp>
        <p:nvSpPr>
          <p:cNvPr name="TextBox 10" id="10"/>
          <p:cNvSpPr txBox="true"/>
          <p:nvPr/>
        </p:nvSpPr>
        <p:spPr>
          <a:xfrm rot="0">
            <a:off x="1573748" y="2359640"/>
            <a:ext cx="2126388" cy="395573"/>
          </a:xfrm>
          <a:prstGeom prst="rect">
            <a:avLst/>
          </a:prstGeom>
        </p:spPr>
        <p:txBody>
          <a:bodyPr anchor="t" rtlCol="false" tIns="0" lIns="0" bIns="0" rIns="0">
            <a:spAutoFit/>
          </a:bodyPr>
          <a:lstStyle/>
          <a:p>
            <a:pPr algn="l">
              <a:lnSpc>
                <a:spcPts val="3131"/>
              </a:lnSpc>
            </a:pPr>
            <a:r>
              <a:rPr lang="en-US" sz="2545" i="true" spc="-50">
                <a:solidFill>
                  <a:srgbClr val="56AEFF"/>
                </a:solidFill>
                <a:latin typeface="DM Sans Italics"/>
                <a:ea typeface="DM Sans Italics"/>
                <a:cs typeface="DM Sans Italics"/>
                <a:sym typeface="DM Sans Italics"/>
              </a:rPr>
              <a:t>NovaArk</a:t>
            </a:r>
          </a:p>
        </p:txBody>
      </p:sp>
      <p:sp>
        <p:nvSpPr>
          <p:cNvPr name="TextBox 11" id="11"/>
          <p:cNvSpPr txBox="true"/>
          <p:nvPr/>
        </p:nvSpPr>
        <p:spPr>
          <a:xfrm rot="0">
            <a:off x="1573748" y="5337186"/>
            <a:ext cx="9659937" cy="1104900"/>
          </a:xfrm>
          <a:prstGeom prst="rect">
            <a:avLst/>
          </a:prstGeom>
        </p:spPr>
        <p:txBody>
          <a:bodyPr anchor="t" rtlCol="false" tIns="0" lIns="0" bIns="0" rIns="0">
            <a:spAutoFit/>
          </a:bodyPr>
          <a:lstStyle/>
          <a:p>
            <a:pPr algn="l">
              <a:lnSpc>
                <a:spcPts val="8769"/>
              </a:lnSpc>
            </a:pPr>
            <a:r>
              <a:rPr lang="en-US" sz="7307">
                <a:solidFill>
                  <a:srgbClr val="56AEFF"/>
                </a:solidFill>
                <a:latin typeface="Now"/>
                <a:ea typeface="Now"/>
                <a:cs typeface="Now"/>
                <a:sym typeface="Now"/>
              </a:rPr>
              <a:t>HR DATA INSIGHTS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29455" y="1931154"/>
            <a:ext cx="7271248" cy="5953774"/>
          </a:xfrm>
          <a:custGeom>
            <a:avLst/>
            <a:gdLst/>
            <a:ahLst/>
            <a:cxnLst/>
            <a:rect r="r" b="b" t="t" l="l"/>
            <a:pathLst>
              <a:path h="5953774" w="7271248">
                <a:moveTo>
                  <a:pt x="0" y="0"/>
                </a:moveTo>
                <a:lnTo>
                  <a:pt x="7271247" y="0"/>
                </a:lnTo>
                <a:lnTo>
                  <a:pt x="7271247" y="5953774"/>
                </a:lnTo>
                <a:lnTo>
                  <a:pt x="0" y="5953774"/>
                </a:lnTo>
                <a:lnTo>
                  <a:pt x="0" y="0"/>
                </a:lnTo>
                <a:close/>
              </a:path>
            </a:pathLst>
          </a:custGeom>
          <a:blipFill>
            <a:blip r:embed="rId4"/>
            <a:stretch>
              <a:fillRect l="0" t="0" r="0" b="0"/>
            </a:stretch>
          </a:blipFill>
        </p:spPr>
      </p:sp>
      <p:sp>
        <p:nvSpPr>
          <p:cNvPr name="TextBox 5" id="5"/>
          <p:cNvSpPr txBox="true"/>
          <p:nvPr/>
        </p:nvSpPr>
        <p:spPr>
          <a:xfrm rot="0">
            <a:off x="1028700" y="4190140"/>
            <a:ext cx="6506637" cy="1464378"/>
          </a:xfrm>
          <a:prstGeom prst="rect">
            <a:avLst/>
          </a:prstGeom>
        </p:spPr>
        <p:txBody>
          <a:bodyPr anchor="t" rtlCol="false" tIns="0" lIns="0" bIns="0" rIns="0">
            <a:spAutoFit/>
          </a:bodyPr>
          <a:lstStyle/>
          <a:p>
            <a:pPr algn="l" marL="420199" indent="-210099" lvl="1">
              <a:lnSpc>
                <a:spcPts val="2354"/>
              </a:lnSpc>
              <a:buFont typeface="Arial"/>
              <a:buChar char="•"/>
            </a:pPr>
            <a:r>
              <a:rPr lang="en-US" sz="1946">
                <a:solidFill>
                  <a:srgbClr val="FFFFFF"/>
                </a:solidFill>
                <a:latin typeface="DM Sans"/>
                <a:ea typeface="DM Sans"/>
                <a:cs typeface="DM Sans"/>
                <a:sym typeface="DM Sans"/>
              </a:rPr>
              <a:t>The age cluster around 40 shows that most employees are around that age, as seen by the large spike in the graph. This indicates that many workers are in their mid-career stage.</a:t>
            </a:r>
          </a:p>
          <a:p>
            <a:pPr algn="l">
              <a:lnSpc>
                <a:spcPts val="2354"/>
              </a:lnSpc>
            </a:pPr>
          </a:p>
        </p:txBody>
      </p:sp>
      <p:sp>
        <p:nvSpPr>
          <p:cNvPr name="TextBox 6" id="6"/>
          <p:cNvSpPr txBox="true"/>
          <p:nvPr/>
        </p:nvSpPr>
        <p:spPr>
          <a:xfrm rot="0">
            <a:off x="1028700" y="1311790"/>
            <a:ext cx="2023429" cy="1483615"/>
          </a:xfrm>
          <a:prstGeom prst="rect">
            <a:avLst/>
          </a:prstGeom>
        </p:spPr>
        <p:txBody>
          <a:bodyPr anchor="t" rtlCol="false" tIns="0" lIns="0" bIns="0" rIns="0">
            <a:spAutoFit/>
          </a:bodyPr>
          <a:lstStyle/>
          <a:p>
            <a:pPr algn="ctr">
              <a:lnSpc>
                <a:spcPts val="12114"/>
              </a:lnSpc>
            </a:pPr>
            <a:r>
              <a:rPr lang="en-US" sz="8653" b="true">
                <a:solidFill>
                  <a:srgbClr val="FFFFFF"/>
                </a:solidFill>
                <a:latin typeface="Canva Sans Bold"/>
                <a:ea typeface="Canva Sans Bold"/>
                <a:cs typeface="Canva Sans Bold"/>
                <a:sym typeface="Canva Sans Bold"/>
              </a:rPr>
              <a:t>Age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86764" y="1948523"/>
            <a:ext cx="7385981" cy="5675926"/>
          </a:xfrm>
          <a:custGeom>
            <a:avLst/>
            <a:gdLst/>
            <a:ahLst/>
            <a:cxnLst/>
            <a:rect r="r" b="b" t="t" l="l"/>
            <a:pathLst>
              <a:path h="5675926" w="7385981">
                <a:moveTo>
                  <a:pt x="0" y="0"/>
                </a:moveTo>
                <a:lnTo>
                  <a:pt x="7385981" y="0"/>
                </a:lnTo>
                <a:lnTo>
                  <a:pt x="7385981" y="5675926"/>
                </a:lnTo>
                <a:lnTo>
                  <a:pt x="0" y="5675926"/>
                </a:lnTo>
                <a:lnTo>
                  <a:pt x="0" y="0"/>
                </a:lnTo>
                <a:close/>
              </a:path>
            </a:pathLst>
          </a:custGeom>
          <a:blipFill>
            <a:blip r:embed="rId4"/>
            <a:stretch>
              <a:fillRect l="0" t="0" r="0" b="0"/>
            </a:stretch>
          </a:blipFill>
        </p:spPr>
      </p:sp>
      <p:sp>
        <p:nvSpPr>
          <p:cNvPr name="TextBox 5" id="5"/>
          <p:cNvSpPr txBox="true"/>
          <p:nvPr/>
        </p:nvSpPr>
        <p:spPr>
          <a:xfrm rot="0">
            <a:off x="1028700" y="4180615"/>
            <a:ext cx="6506637" cy="1168341"/>
          </a:xfrm>
          <a:prstGeom prst="rect">
            <a:avLst/>
          </a:prstGeom>
        </p:spPr>
        <p:txBody>
          <a:bodyPr anchor="t" rtlCol="false" tIns="0" lIns="0" bIns="0" rIns="0">
            <a:spAutoFit/>
          </a:bodyPr>
          <a:lstStyle/>
          <a:p>
            <a:pPr algn="l" marL="549735" indent="-274868" lvl="1">
              <a:lnSpc>
                <a:spcPts val="3080"/>
              </a:lnSpc>
              <a:buFont typeface="Arial"/>
              <a:buChar char="•"/>
            </a:pPr>
            <a:r>
              <a:rPr lang="en-US" sz="2546">
                <a:solidFill>
                  <a:srgbClr val="FFFFFF"/>
                </a:solidFill>
                <a:latin typeface="DM Sans"/>
                <a:ea typeface="DM Sans"/>
                <a:cs typeface="DM Sans"/>
                <a:sym typeface="DM Sans"/>
              </a:rPr>
              <a:t>The most of Turnover because Negative feedback.</a:t>
            </a:r>
          </a:p>
          <a:p>
            <a:pPr algn="l">
              <a:lnSpc>
                <a:spcPts val="3080"/>
              </a:lnSpc>
            </a:pPr>
          </a:p>
        </p:txBody>
      </p:sp>
      <p:sp>
        <p:nvSpPr>
          <p:cNvPr name="TextBox 6" id="6"/>
          <p:cNvSpPr txBox="true"/>
          <p:nvPr/>
        </p:nvSpPr>
        <p:spPr>
          <a:xfrm rot="0">
            <a:off x="373870" y="1023153"/>
            <a:ext cx="8146852" cy="1135928"/>
          </a:xfrm>
          <a:prstGeom prst="rect">
            <a:avLst/>
          </a:prstGeom>
        </p:spPr>
        <p:txBody>
          <a:bodyPr anchor="t" rtlCol="false" tIns="0" lIns="0" bIns="0" rIns="0">
            <a:spAutoFit/>
          </a:bodyPr>
          <a:lstStyle/>
          <a:p>
            <a:pPr algn="ctr">
              <a:lnSpc>
                <a:spcPts val="9314"/>
              </a:lnSpc>
            </a:pPr>
            <a:r>
              <a:rPr lang="en-US" sz="6653" b="true">
                <a:solidFill>
                  <a:srgbClr val="FFFFFF"/>
                </a:solidFill>
                <a:latin typeface="Canva Sans Bold"/>
                <a:ea typeface="Canva Sans Bold"/>
                <a:cs typeface="Canva Sans Bold"/>
                <a:sym typeface="Canva Sans Bold"/>
              </a:rPr>
              <a:t>Sentiment Analysis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125528" y="2527673"/>
            <a:ext cx="9507846" cy="5642565"/>
          </a:xfrm>
          <a:custGeom>
            <a:avLst/>
            <a:gdLst/>
            <a:ahLst/>
            <a:cxnLst/>
            <a:rect r="r" b="b" t="t" l="l"/>
            <a:pathLst>
              <a:path h="5642565" w="9507846">
                <a:moveTo>
                  <a:pt x="0" y="0"/>
                </a:moveTo>
                <a:lnTo>
                  <a:pt x="9507846" y="0"/>
                </a:lnTo>
                <a:lnTo>
                  <a:pt x="9507846" y="5642565"/>
                </a:lnTo>
                <a:lnTo>
                  <a:pt x="0" y="5642565"/>
                </a:lnTo>
                <a:lnTo>
                  <a:pt x="0" y="0"/>
                </a:lnTo>
                <a:close/>
              </a:path>
            </a:pathLst>
          </a:custGeom>
          <a:blipFill>
            <a:blip r:embed="rId4"/>
            <a:stretch>
              <a:fillRect l="0" t="0" r="0" b="0"/>
            </a:stretch>
          </a:blipFill>
        </p:spPr>
      </p:sp>
      <p:sp>
        <p:nvSpPr>
          <p:cNvPr name="TextBox 5" id="5"/>
          <p:cNvSpPr txBox="true"/>
          <p:nvPr/>
        </p:nvSpPr>
        <p:spPr>
          <a:xfrm rot="0">
            <a:off x="1028700" y="3778279"/>
            <a:ext cx="6506637" cy="2730441"/>
          </a:xfrm>
          <a:prstGeom prst="rect">
            <a:avLst/>
          </a:prstGeom>
        </p:spPr>
        <p:txBody>
          <a:bodyPr anchor="t" rtlCol="false" tIns="0" lIns="0" bIns="0" rIns="0">
            <a:spAutoFit/>
          </a:bodyPr>
          <a:lstStyle/>
          <a:p>
            <a:pPr algn="l" marL="549735" indent="-274868" lvl="1">
              <a:lnSpc>
                <a:spcPts val="3080"/>
              </a:lnSpc>
              <a:buFont typeface="Arial"/>
              <a:buChar char="•"/>
            </a:pPr>
            <a:r>
              <a:rPr lang="en-US" sz="2546">
                <a:solidFill>
                  <a:srgbClr val="FFFFFF"/>
                </a:solidFill>
                <a:latin typeface="DM Sans"/>
                <a:ea typeface="DM Sans"/>
                <a:cs typeface="DM Sans"/>
                <a:sym typeface="DM Sans"/>
              </a:rPr>
              <a:t>The most of Turnover Reasons,</a:t>
            </a:r>
          </a:p>
          <a:p>
            <a:pPr algn="l" marL="1099471" indent="-366490" lvl="2">
              <a:lnSpc>
                <a:spcPts val="3080"/>
              </a:lnSpc>
              <a:buFont typeface="Arial"/>
              <a:buChar char="⚬"/>
            </a:pPr>
            <a:r>
              <a:rPr lang="en-US" sz="2546">
                <a:solidFill>
                  <a:srgbClr val="FFFFFF"/>
                </a:solidFill>
                <a:latin typeface="DM Sans"/>
                <a:ea typeface="DM Sans"/>
                <a:cs typeface="DM Sans"/>
                <a:sym typeface="DM Sans"/>
              </a:rPr>
              <a:t>Another Position</a:t>
            </a:r>
          </a:p>
          <a:p>
            <a:pPr algn="l" marL="1099471" indent="-366490" lvl="2">
              <a:lnSpc>
                <a:spcPts val="3080"/>
              </a:lnSpc>
              <a:buFont typeface="Arial"/>
              <a:buChar char="⚬"/>
            </a:pPr>
            <a:r>
              <a:rPr lang="en-US" sz="2546">
                <a:solidFill>
                  <a:srgbClr val="FFFFFF"/>
                </a:solidFill>
                <a:latin typeface="DM Sans"/>
                <a:ea typeface="DM Sans"/>
                <a:cs typeface="DM Sans"/>
                <a:sym typeface="DM Sans"/>
              </a:rPr>
              <a:t>Unhappy</a:t>
            </a:r>
          </a:p>
          <a:p>
            <a:pPr algn="l" marL="1099471" indent="-366490" lvl="2">
              <a:lnSpc>
                <a:spcPts val="3080"/>
              </a:lnSpc>
              <a:buFont typeface="Arial"/>
              <a:buChar char="⚬"/>
            </a:pPr>
            <a:r>
              <a:rPr lang="en-US" sz="2546">
                <a:solidFill>
                  <a:srgbClr val="FFFFFF"/>
                </a:solidFill>
                <a:latin typeface="DM Sans"/>
                <a:ea typeface="DM Sans"/>
                <a:cs typeface="DM Sans"/>
                <a:sym typeface="DM Sans"/>
              </a:rPr>
              <a:t>More Money</a:t>
            </a:r>
          </a:p>
          <a:p>
            <a:pPr algn="l" marL="549735" indent="-274868" lvl="1">
              <a:lnSpc>
                <a:spcPts val="3080"/>
              </a:lnSpc>
              <a:buFont typeface="Arial"/>
              <a:buChar char="•"/>
            </a:pPr>
            <a:r>
              <a:rPr lang="en-US" sz="2546">
                <a:solidFill>
                  <a:srgbClr val="FFFFFF"/>
                </a:solidFill>
                <a:latin typeface="DM Sans"/>
                <a:ea typeface="DM Sans"/>
                <a:cs typeface="DM Sans"/>
                <a:sym typeface="DM Sans"/>
              </a:rPr>
              <a:t>This is refer to we have a problem in our </a:t>
            </a:r>
            <a:r>
              <a:rPr lang="en-US" sz="2546">
                <a:solidFill>
                  <a:srgbClr val="FFFFFF"/>
                </a:solidFill>
                <a:latin typeface="DM Sans"/>
                <a:ea typeface="DM Sans"/>
                <a:cs typeface="DM Sans"/>
                <a:sym typeface="DM Sans"/>
              </a:rPr>
              <a:t>environment </a:t>
            </a:r>
          </a:p>
          <a:p>
            <a:pPr algn="l">
              <a:lnSpc>
                <a:spcPts val="3080"/>
              </a:lnSpc>
            </a:pPr>
          </a:p>
        </p:txBody>
      </p:sp>
      <p:sp>
        <p:nvSpPr>
          <p:cNvPr name="TextBox 6" id="6"/>
          <p:cNvSpPr txBox="true"/>
          <p:nvPr/>
        </p:nvSpPr>
        <p:spPr>
          <a:xfrm rot="0">
            <a:off x="326121" y="1182195"/>
            <a:ext cx="7425333" cy="1135928"/>
          </a:xfrm>
          <a:prstGeom prst="rect">
            <a:avLst/>
          </a:prstGeom>
        </p:spPr>
        <p:txBody>
          <a:bodyPr anchor="t" rtlCol="false" tIns="0" lIns="0" bIns="0" rIns="0">
            <a:spAutoFit/>
          </a:bodyPr>
          <a:lstStyle/>
          <a:p>
            <a:pPr algn="ctr">
              <a:lnSpc>
                <a:spcPts val="9314"/>
              </a:lnSpc>
            </a:pPr>
            <a:r>
              <a:rPr lang="en-US" sz="6653" b="true">
                <a:solidFill>
                  <a:srgbClr val="FFFFFF"/>
                </a:solidFill>
                <a:latin typeface="Canva Sans Bold"/>
                <a:ea typeface="Canva Sans Bold"/>
                <a:cs typeface="Canva Sans Bold"/>
                <a:sym typeface="Canva Sans Bold"/>
              </a:rPr>
              <a:t>Turnover Reasons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136742" y="2556261"/>
            <a:ext cx="7122558" cy="5632954"/>
          </a:xfrm>
          <a:custGeom>
            <a:avLst/>
            <a:gdLst/>
            <a:ahLst/>
            <a:cxnLst/>
            <a:rect r="r" b="b" t="t" l="l"/>
            <a:pathLst>
              <a:path h="5632954" w="7122558">
                <a:moveTo>
                  <a:pt x="0" y="0"/>
                </a:moveTo>
                <a:lnTo>
                  <a:pt x="7122558" y="0"/>
                </a:lnTo>
                <a:lnTo>
                  <a:pt x="7122558" y="5632954"/>
                </a:lnTo>
                <a:lnTo>
                  <a:pt x="0" y="5632954"/>
                </a:lnTo>
                <a:lnTo>
                  <a:pt x="0" y="0"/>
                </a:lnTo>
                <a:close/>
              </a:path>
            </a:pathLst>
          </a:custGeom>
          <a:blipFill>
            <a:blip r:embed="rId4"/>
            <a:stretch>
              <a:fillRect l="0" t="0" r="0" b="0"/>
            </a:stretch>
          </a:blipFill>
        </p:spPr>
      </p:sp>
      <p:sp>
        <p:nvSpPr>
          <p:cNvPr name="TextBox 5" id="5"/>
          <p:cNvSpPr txBox="true"/>
          <p:nvPr/>
        </p:nvSpPr>
        <p:spPr>
          <a:xfrm rot="0">
            <a:off x="1028700" y="4180615"/>
            <a:ext cx="6506637" cy="2730441"/>
          </a:xfrm>
          <a:prstGeom prst="rect">
            <a:avLst/>
          </a:prstGeom>
        </p:spPr>
        <p:txBody>
          <a:bodyPr anchor="t" rtlCol="false" tIns="0" lIns="0" bIns="0" rIns="0">
            <a:spAutoFit/>
          </a:bodyPr>
          <a:lstStyle/>
          <a:p>
            <a:pPr algn="l" marL="549735" indent="-274868" lvl="1">
              <a:lnSpc>
                <a:spcPts val="3080"/>
              </a:lnSpc>
              <a:buFont typeface="Arial"/>
              <a:buChar char="•"/>
            </a:pPr>
            <a:r>
              <a:rPr lang="en-US" sz="2546">
                <a:solidFill>
                  <a:srgbClr val="FFFFFF"/>
                </a:solidFill>
                <a:latin typeface="DM Sans"/>
                <a:ea typeface="DM Sans"/>
                <a:cs typeface="DM Sans"/>
                <a:sym typeface="DM Sans"/>
              </a:rPr>
              <a:t>The most of turnover Reasons,</a:t>
            </a:r>
          </a:p>
          <a:p>
            <a:pPr algn="l" marL="1099471" indent="-366490" lvl="2">
              <a:lnSpc>
                <a:spcPts val="3080"/>
              </a:lnSpc>
              <a:buFont typeface="Arial"/>
              <a:buChar char="⚬"/>
            </a:pPr>
            <a:r>
              <a:rPr lang="en-US" sz="2546">
                <a:solidFill>
                  <a:srgbClr val="FFFFFF"/>
                </a:solidFill>
                <a:latin typeface="DM Sans"/>
                <a:ea typeface="DM Sans"/>
                <a:cs typeface="DM Sans"/>
                <a:sym typeface="DM Sans"/>
              </a:rPr>
              <a:t>Another Position</a:t>
            </a:r>
          </a:p>
          <a:p>
            <a:pPr algn="l" marL="1099471" indent="-366490" lvl="2">
              <a:lnSpc>
                <a:spcPts val="3080"/>
              </a:lnSpc>
              <a:buFont typeface="Arial"/>
              <a:buChar char="⚬"/>
            </a:pPr>
            <a:r>
              <a:rPr lang="en-US" sz="2546">
                <a:solidFill>
                  <a:srgbClr val="FFFFFF"/>
                </a:solidFill>
                <a:latin typeface="DM Sans"/>
                <a:ea typeface="DM Sans"/>
                <a:cs typeface="DM Sans"/>
                <a:sym typeface="DM Sans"/>
              </a:rPr>
              <a:t>Unassigned Employees</a:t>
            </a:r>
          </a:p>
          <a:p>
            <a:pPr algn="l">
              <a:lnSpc>
                <a:spcPts val="3080"/>
              </a:lnSpc>
            </a:pPr>
          </a:p>
          <a:p>
            <a:pPr algn="l" marL="549735" indent="-274868" lvl="1">
              <a:lnSpc>
                <a:spcPts val="3080"/>
              </a:lnSpc>
              <a:buFont typeface="Arial"/>
              <a:buChar char="•"/>
            </a:pPr>
            <a:r>
              <a:rPr lang="en-US" sz="2546">
                <a:solidFill>
                  <a:srgbClr val="FFFFFF"/>
                </a:solidFill>
                <a:latin typeface="DM Sans"/>
                <a:ea typeface="DM Sans"/>
                <a:cs typeface="DM Sans"/>
                <a:sym typeface="DM Sans"/>
              </a:rPr>
              <a:t>This indicates that we have an issue in our environment</a:t>
            </a:r>
          </a:p>
          <a:p>
            <a:pPr algn="l">
              <a:lnSpc>
                <a:spcPts val="3080"/>
              </a:lnSpc>
            </a:pPr>
          </a:p>
        </p:txBody>
      </p:sp>
      <p:sp>
        <p:nvSpPr>
          <p:cNvPr name="TextBox 6" id="6"/>
          <p:cNvSpPr txBox="true"/>
          <p:nvPr/>
        </p:nvSpPr>
        <p:spPr>
          <a:xfrm rot="0">
            <a:off x="155613" y="1524430"/>
            <a:ext cx="8583364" cy="819697"/>
          </a:xfrm>
          <a:prstGeom prst="rect">
            <a:avLst/>
          </a:prstGeom>
        </p:spPr>
        <p:txBody>
          <a:bodyPr anchor="t" rtlCol="false" tIns="0" lIns="0" bIns="0" rIns="0">
            <a:spAutoFit/>
          </a:bodyPr>
          <a:lstStyle/>
          <a:p>
            <a:pPr algn="ctr">
              <a:lnSpc>
                <a:spcPts val="6794"/>
              </a:lnSpc>
            </a:pPr>
            <a:r>
              <a:rPr lang="en-US" sz="4853" b="true">
                <a:solidFill>
                  <a:srgbClr val="FFFFFF"/>
                </a:solidFill>
                <a:latin typeface="Canva Sans Bold"/>
                <a:ea typeface="Canva Sans Bold"/>
                <a:cs typeface="Canva Sans Bold"/>
                <a:sym typeface="Canva Sans Bold"/>
              </a:rPr>
              <a:t>Employee Project Allocation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661879" y="2159081"/>
            <a:ext cx="8786990" cy="5642565"/>
          </a:xfrm>
          <a:custGeom>
            <a:avLst/>
            <a:gdLst/>
            <a:ahLst/>
            <a:cxnLst/>
            <a:rect r="r" b="b" t="t" l="l"/>
            <a:pathLst>
              <a:path h="5642565" w="8786990">
                <a:moveTo>
                  <a:pt x="0" y="0"/>
                </a:moveTo>
                <a:lnTo>
                  <a:pt x="8786990" y="0"/>
                </a:lnTo>
                <a:lnTo>
                  <a:pt x="8786990" y="5642564"/>
                </a:lnTo>
                <a:lnTo>
                  <a:pt x="0" y="5642564"/>
                </a:lnTo>
                <a:lnTo>
                  <a:pt x="0" y="0"/>
                </a:lnTo>
                <a:close/>
              </a:path>
            </a:pathLst>
          </a:custGeom>
          <a:blipFill>
            <a:blip r:embed="rId4"/>
            <a:stretch>
              <a:fillRect l="0" t="0" r="0" b="0"/>
            </a:stretch>
          </a:blipFill>
        </p:spPr>
      </p:sp>
      <p:sp>
        <p:nvSpPr>
          <p:cNvPr name="TextBox 5" id="5"/>
          <p:cNvSpPr txBox="true"/>
          <p:nvPr/>
        </p:nvSpPr>
        <p:spPr>
          <a:xfrm rot="0">
            <a:off x="1028700" y="3122186"/>
            <a:ext cx="6506637" cy="4683066"/>
          </a:xfrm>
          <a:prstGeom prst="rect">
            <a:avLst/>
          </a:prstGeom>
        </p:spPr>
        <p:txBody>
          <a:bodyPr anchor="t" rtlCol="false" tIns="0" lIns="0" bIns="0" rIns="0">
            <a:spAutoFit/>
          </a:bodyPr>
          <a:lstStyle/>
          <a:p>
            <a:pPr algn="l" marL="549735" indent="-274868" lvl="1">
              <a:lnSpc>
                <a:spcPts val="3080"/>
              </a:lnSpc>
              <a:buFont typeface="Arial"/>
              <a:buChar char="•"/>
            </a:pPr>
            <a:r>
              <a:rPr lang="en-US" sz="2546">
                <a:solidFill>
                  <a:srgbClr val="FFFFFF"/>
                </a:solidFill>
                <a:latin typeface="DM Sans"/>
                <a:ea typeface="DM Sans"/>
                <a:cs typeface="DM Sans"/>
                <a:sym typeface="DM Sans"/>
              </a:rPr>
              <a:t>The primary recruitment sources for employees who were terminated or resigned include:</a:t>
            </a:r>
          </a:p>
          <a:p>
            <a:pPr algn="l" marL="1099471" indent="-366490" lvl="2">
              <a:lnSpc>
                <a:spcPts val="3080"/>
              </a:lnSpc>
              <a:buFont typeface="Arial"/>
              <a:buChar char="⚬"/>
            </a:pPr>
            <a:r>
              <a:rPr lang="en-US" sz="2546">
                <a:solidFill>
                  <a:srgbClr val="FFFFFF"/>
                </a:solidFill>
                <a:latin typeface="DM Sans"/>
                <a:ea typeface="DM Sans"/>
                <a:cs typeface="DM Sans"/>
                <a:sym typeface="DM Sans"/>
              </a:rPr>
              <a:t>Google Search</a:t>
            </a:r>
          </a:p>
          <a:p>
            <a:pPr algn="l" marL="1099471" indent="-366490" lvl="2">
              <a:lnSpc>
                <a:spcPts val="3080"/>
              </a:lnSpc>
              <a:buFont typeface="Arial"/>
              <a:buChar char="⚬"/>
            </a:pPr>
            <a:r>
              <a:rPr lang="en-US" sz="2546">
                <a:solidFill>
                  <a:srgbClr val="FFFFFF"/>
                </a:solidFill>
                <a:latin typeface="DM Sans"/>
                <a:ea typeface="DM Sans"/>
                <a:cs typeface="DM Sans"/>
                <a:sym typeface="DM Sans"/>
              </a:rPr>
              <a:t>Indeed</a:t>
            </a:r>
          </a:p>
          <a:p>
            <a:pPr algn="l" marL="1099471" indent="-366490" lvl="2">
              <a:lnSpc>
                <a:spcPts val="3080"/>
              </a:lnSpc>
              <a:buFont typeface="Arial"/>
              <a:buChar char="⚬"/>
            </a:pPr>
            <a:r>
              <a:rPr lang="en-US" sz="2546">
                <a:solidFill>
                  <a:srgbClr val="FFFFFF"/>
                </a:solidFill>
                <a:latin typeface="DM Sans"/>
                <a:ea typeface="DM Sans"/>
                <a:cs typeface="DM Sans"/>
                <a:sym typeface="DM Sans"/>
              </a:rPr>
              <a:t>LinkedIn</a:t>
            </a:r>
          </a:p>
          <a:p>
            <a:pPr algn="l">
              <a:lnSpc>
                <a:spcPts val="3080"/>
              </a:lnSpc>
            </a:pPr>
          </a:p>
          <a:p>
            <a:pPr algn="l" marL="549735" indent="-274868" lvl="1">
              <a:lnSpc>
                <a:spcPts val="3080"/>
              </a:lnSpc>
              <a:buFont typeface="Arial"/>
              <a:buChar char="•"/>
            </a:pPr>
            <a:r>
              <a:rPr lang="en-US" sz="2546">
                <a:solidFill>
                  <a:srgbClr val="FFFFFF"/>
                </a:solidFill>
                <a:latin typeface="DM Sans"/>
                <a:ea typeface="DM Sans"/>
                <a:cs typeface="DM Sans"/>
                <a:sym typeface="DM Sans"/>
              </a:rPr>
              <a:t>This indicates that we need to reconsider our hiring approach and invest more time in the recruitment process</a:t>
            </a:r>
          </a:p>
          <a:p>
            <a:pPr algn="l">
              <a:lnSpc>
                <a:spcPts val="3080"/>
              </a:lnSpc>
            </a:pPr>
          </a:p>
        </p:txBody>
      </p:sp>
      <p:sp>
        <p:nvSpPr>
          <p:cNvPr name="TextBox 6" id="6"/>
          <p:cNvSpPr txBox="true"/>
          <p:nvPr/>
        </p:nvSpPr>
        <p:spPr>
          <a:xfrm rot="0">
            <a:off x="311362" y="1023153"/>
            <a:ext cx="8271867" cy="1135928"/>
          </a:xfrm>
          <a:prstGeom prst="rect">
            <a:avLst/>
          </a:prstGeom>
        </p:spPr>
        <p:txBody>
          <a:bodyPr anchor="t" rtlCol="false" tIns="0" lIns="0" bIns="0" rIns="0">
            <a:spAutoFit/>
          </a:bodyPr>
          <a:lstStyle/>
          <a:p>
            <a:pPr algn="ctr">
              <a:lnSpc>
                <a:spcPts val="9314"/>
              </a:lnSpc>
            </a:pPr>
            <a:r>
              <a:rPr lang="en-US" sz="6653" b="true">
                <a:solidFill>
                  <a:srgbClr val="FFFFFF"/>
                </a:solidFill>
                <a:latin typeface="Canva Sans Bold"/>
                <a:ea typeface="Canva Sans Bold"/>
                <a:cs typeface="Canva Sans Bold"/>
                <a:sym typeface="Canva Sans Bold"/>
              </a:rPr>
              <a:t>Recruitment Source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688222" y="2322218"/>
            <a:ext cx="6947563" cy="5642565"/>
          </a:xfrm>
          <a:custGeom>
            <a:avLst/>
            <a:gdLst/>
            <a:ahLst/>
            <a:cxnLst/>
            <a:rect r="r" b="b" t="t" l="l"/>
            <a:pathLst>
              <a:path h="5642565" w="6947563">
                <a:moveTo>
                  <a:pt x="0" y="0"/>
                </a:moveTo>
                <a:lnTo>
                  <a:pt x="6947564" y="0"/>
                </a:lnTo>
                <a:lnTo>
                  <a:pt x="6947564" y="5642564"/>
                </a:lnTo>
                <a:lnTo>
                  <a:pt x="0" y="5642564"/>
                </a:lnTo>
                <a:lnTo>
                  <a:pt x="0" y="0"/>
                </a:lnTo>
                <a:close/>
              </a:path>
            </a:pathLst>
          </a:custGeom>
          <a:blipFill>
            <a:blip r:embed="rId4"/>
            <a:stretch>
              <a:fillRect l="0" t="0" r="0" b="0"/>
            </a:stretch>
          </a:blipFill>
        </p:spPr>
      </p:sp>
      <p:sp>
        <p:nvSpPr>
          <p:cNvPr name="TextBox 5" id="5"/>
          <p:cNvSpPr txBox="true"/>
          <p:nvPr/>
        </p:nvSpPr>
        <p:spPr>
          <a:xfrm rot="0">
            <a:off x="1028700" y="4385244"/>
            <a:ext cx="6965113" cy="2854038"/>
          </a:xfrm>
          <a:prstGeom prst="rect">
            <a:avLst/>
          </a:prstGeom>
        </p:spPr>
        <p:txBody>
          <a:bodyPr anchor="t" rtlCol="false" tIns="0" lIns="0" bIns="0" rIns="0">
            <a:spAutoFit/>
          </a:bodyPr>
          <a:lstStyle/>
          <a:p>
            <a:pPr algn="l" marL="588471" indent="-294236" lvl="1">
              <a:lnSpc>
                <a:spcPts val="3298"/>
              </a:lnSpc>
              <a:buFont typeface="Arial"/>
              <a:buChar char="•"/>
            </a:pPr>
            <a:r>
              <a:rPr lang="en-US" sz="2725">
                <a:solidFill>
                  <a:srgbClr val="FFFFFF"/>
                </a:solidFill>
                <a:latin typeface="DM Sans"/>
                <a:ea typeface="DM Sans"/>
                <a:cs typeface="DM Sans"/>
                <a:sym typeface="DM Sans"/>
              </a:rPr>
              <a:t>The primary reason for termination or resignation among employees is poor attendance. </a:t>
            </a:r>
          </a:p>
          <a:p>
            <a:pPr algn="l">
              <a:lnSpc>
                <a:spcPts val="3298"/>
              </a:lnSpc>
            </a:pPr>
          </a:p>
          <a:p>
            <a:pPr algn="l" marL="588471" indent="-294236" lvl="1">
              <a:lnSpc>
                <a:spcPts val="3298"/>
              </a:lnSpc>
              <a:buFont typeface="Arial"/>
              <a:buChar char="•"/>
            </a:pPr>
            <a:r>
              <a:rPr lang="en-US" sz="2725">
                <a:solidFill>
                  <a:srgbClr val="FFFFFF"/>
                </a:solidFill>
                <a:latin typeface="DM Sans"/>
                <a:ea typeface="DM Sans"/>
                <a:cs typeface="DM Sans"/>
                <a:sym typeface="DM Sans"/>
              </a:rPr>
              <a:t>Another insight reveals that most terminated employees had an average of 15 days of absences.</a:t>
            </a:r>
          </a:p>
        </p:txBody>
      </p:sp>
      <p:sp>
        <p:nvSpPr>
          <p:cNvPr name="TextBox 6" id="6"/>
          <p:cNvSpPr txBox="true"/>
          <p:nvPr/>
        </p:nvSpPr>
        <p:spPr>
          <a:xfrm rot="0">
            <a:off x="932396" y="2198393"/>
            <a:ext cx="3963739" cy="1135928"/>
          </a:xfrm>
          <a:prstGeom prst="rect">
            <a:avLst/>
          </a:prstGeom>
        </p:spPr>
        <p:txBody>
          <a:bodyPr anchor="t" rtlCol="false" tIns="0" lIns="0" bIns="0" rIns="0">
            <a:spAutoFit/>
          </a:bodyPr>
          <a:lstStyle/>
          <a:p>
            <a:pPr algn="ctr">
              <a:lnSpc>
                <a:spcPts val="9314"/>
              </a:lnSpc>
            </a:pPr>
            <a:r>
              <a:rPr lang="en-US" sz="6653" b="true">
                <a:solidFill>
                  <a:srgbClr val="FFFFFF"/>
                </a:solidFill>
                <a:latin typeface="Canva Sans Bold"/>
                <a:ea typeface="Canva Sans Bold"/>
                <a:cs typeface="Canva Sans Bold"/>
                <a:sym typeface="Canva Sans Bold"/>
              </a:rPr>
              <a:t>Absences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372369" y="3479361"/>
            <a:ext cx="12356753" cy="1566544"/>
          </a:xfrm>
          <a:prstGeom prst="rect">
            <a:avLst/>
          </a:prstGeom>
        </p:spPr>
        <p:txBody>
          <a:bodyPr anchor="t" rtlCol="false" tIns="0" lIns="0" bIns="0" rIns="0">
            <a:spAutoFit/>
          </a:bodyPr>
          <a:lstStyle/>
          <a:p>
            <a:pPr algn="ctr">
              <a:lnSpc>
                <a:spcPts val="12880"/>
              </a:lnSpc>
            </a:pPr>
            <a:r>
              <a:rPr lang="en-US" sz="9200" b="true">
                <a:solidFill>
                  <a:srgbClr val="FFFBFB"/>
                </a:solidFill>
                <a:latin typeface="Canva Sans Bold"/>
                <a:ea typeface="Canva Sans Bold"/>
                <a:cs typeface="Canva Sans Bold"/>
                <a:sym typeface="Canva Sans Bold"/>
              </a:rPr>
              <a:t>Multivariant Analysis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500318" y="2307907"/>
            <a:ext cx="8141682" cy="5671186"/>
          </a:xfrm>
          <a:custGeom>
            <a:avLst/>
            <a:gdLst/>
            <a:ahLst/>
            <a:cxnLst/>
            <a:rect r="r" b="b" t="t" l="l"/>
            <a:pathLst>
              <a:path h="5671186" w="8141682">
                <a:moveTo>
                  <a:pt x="0" y="0"/>
                </a:moveTo>
                <a:lnTo>
                  <a:pt x="8141682" y="0"/>
                </a:lnTo>
                <a:lnTo>
                  <a:pt x="8141682" y="5671186"/>
                </a:lnTo>
                <a:lnTo>
                  <a:pt x="0" y="5671186"/>
                </a:lnTo>
                <a:lnTo>
                  <a:pt x="0" y="0"/>
                </a:lnTo>
                <a:close/>
              </a:path>
            </a:pathLst>
          </a:custGeom>
          <a:blipFill>
            <a:blip r:embed="rId4"/>
            <a:stretch>
              <a:fillRect l="0" t="0" r="0" b="0"/>
            </a:stretch>
          </a:blipFill>
        </p:spPr>
      </p:sp>
      <p:sp>
        <p:nvSpPr>
          <p:cNvPr name="TextBox 5" id="5"/>
          <p:cNvSpPr txBox="true"/>
          <p:nvPr/>
        </p:nvSpPr>
        <p:spPr>
          <a:xfrm rot="0">
            <a:off x="1028700" y="4357726"/>
            <a:ext cx="6965113" cy="2913311"/>
          </a:xfrm>
          <a:prstGeom prst="rect">
            <a:avLst/>
          </a:prstGeom>
        </p:spPr>
        <p:txBody>
          <a:bodyPr anchor="t" rtlCol="false" tIns="0" lIns="0" bIns="0" rIns="0">
            <a:spAutoFit/>
          </a:bodyPr>
          <a:lstStyle/>
          <a:p>
            <a:pPr algn="l" marL="588471" indent="-294236" lvl="1">
              <a:lnSpc>
                <a:spcPts val="3298"/>
              </a:lnSpc>
              <a:buFont typeface="Arial"/>
              <a:buChar char="•"/>
            </a:pPr>
            <a:r>
              <a:rPr lang="en-US" sz="2725">
                <a:solidFill>
                  <a:srgbClr val="FFFFFF"/>
                </a:solidFill>
                <a:latin typeface="DM Sans"/>
                <a:ea typeface="DM Sans"/>
                <a:cs typeface="DM Sans"/>
                <a:sym typeface="DM Sans"/>
              </a:rPr>
              <a:t>Days Late vs. Termination The primary reason for termination or resignation among employees is frequent lateness.</a:t>
            </a:r>
          </a:p>
          <a:p>
            <a:pPr algn="l">
              <a:lnSpc>
                <a:spcPts val="3298"/>
              </a:lnSpc>
            </a:pPr>
          </a:p>
          <a:p>
            <a:pPr algn="l" marL="588471" indent="-294236" lvl="1">
              <a:lnSpc>
                <a:spcPts val="3298"/>
              </a:lnSpc>
              <a:buFont typeface="Arial"/>
              <a:buChar char="•"/>
            </a:pPr>
            <a:r>
              <a:rPr lang="en-US" sz="2725">
                <a:solidFill>
                  <a:srgbClr val="FFFFFF"/>
                </a:solidFill>
                <a:latin typeface="DM Sans"/>
                <a:ea typeface="DM Sans"/>
                <a:cs typeface="DM Sans"/>
                <a:sym typeface="DM Sans"/>
              </a:rPr>
              <a:t>Another insight reveals that 75% of terminated employees had at least 5 days of lateness.</a:t>
            </a:r>
          </a:p>
        </p:txBody>
      </p:sp>
      <p:sp>
        <p:nvSpPr>
          <p:cNvPr name="TextBox 6" id="6"/>
          <p:cNvSpPr txBox="true"/>
          <p:nvPr/>
        </p:nvSpPr>
        <p:spPr>
          <a:xfrm rot="0">
            <a:off x="766556" y="1791378"/>
            <a:ext cx="6523286" cy="928282"/>
          </a:xfrm>
          <a:prstGeom prst="rect">
            <a:avLst/>
          </a:prstGeom>
        </p:spPr>
        <p:txBody>
          <a:bodyPr anchor="t" rtlCol="false" tIns="0" lIns="0" bIns="0" rIns="0">
            <a:spAutoFit/>
          </a:bodyPr>
          <a:lstStyle/>
          <a:p>
            <a:pPr algn="ctr">
              <a:lnSpc>
                <a:spcPts val="7634"/>
              </a:lnSpc>
            </a:pPr>
            <a:r>
              <a:rPr lang="en-US" sz="5453" b="true">
                <a:solidFill>
                  <a:srgbClr val="FFFFFF"/>
                </a:solidFill>
                <a:latin typeface="Canva Sans Bold"/>
                <a:ea typeface="Canva Sans Bold"/>
                <a:cs typeface="Canva Sans Bold"/>
                <a:sym typeface="Canva Sans Bold"/>
              </a:rPr>
              <a:t>Lateness Vs. Status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65709" y="2139322"/>
            <a:ext cx="8267626" cy="5666438"/>
          </a:xfrm>
          <a:custGeom>
            <a:avLst/>
            <a:gdLst/>
            <a:ahLst/>
            <a:cxnLst/>
            <a:rect r="r" b="b" t="t" l="l"/>
            <a:pathLst>
              <a:path h="5666438" w="8267626">
                <a:moveTo>
                  <a:pt x="0" y="0"/>
                </a:moveTo>
                <a:lnTo>
                  <a:pt x="8267626" y="0"/>
                </a:lnTo>
                <a:lnTo>
                  <a:pt x="8267626" y="5666438"/>
                </a:lnTo>
                <a:lnTo>
                  <a:pt x="0" y="5666438"/>
                </a:lnTo>
                <a:lnTo>
                  <a:pt x="0" y="0"/>
                </a:lnTo>
                <a:close/>
              </a:path>
            </a:pathLst>
          </a:custGeom>
          <a:blipFill>
            <a:blip r:embed="rId4"/>
            <a:stretch>
              <a:fillRect l="0" t="0" r="0" b="0"/>
            </a:stretch>
          </a:blipFill>
        </p:spPr>
      </p:sp>
      <p:sp>
        <p:nvSpPr>
          <p:cNvPr name="TextBox 5" id="5"/>
          <p:cNvSpPr txBox="true"/>
          <p:nvPr/>
        </p:nvSpPr>
        <p:spPr>
          <a:xfrm rot="0">
            <a:off x="1487176" y="4550121"/>
            <a:ext cx="6506637" cy="1720537"/>
          </a:xfrm>
          <a:prstGeom prst="rect">
            <a:avLst/>
          </a:prstGeom>
        </p:spPr>
        <p:txBody>
          <a:bodyPr anchor="t" rtlCol="false" tIns="0" lIns="0" bIns="0" rIns="0">
            <a:spAutoFit/>
          </a:bodyPr>
          <a:lstStyle/>
          <a:p>
            <a:pPr algn="l" marL="636093" indent="-318047" lvl="1">
              <a:lnSpc>
                <a:spcPts val="3564"/>
              </a:lnSpc>
              <a:buFont typeface="Arial"/>
              <a:buChar char="•"/>
            </a:pPr>
            <a:r>
              <a:rPr lang="en-US" sz="2946">
                <a:solidFill>
                  <a:srgbClr val="FFFFFF"/>
                </a:solidFill>
                <a:latin typeface="DM Sans"/>
                <a:ea typeface="DM Sans"/>
                <a:cs typeface="DM Sans"/>
                <a:sym typeface="DM Sans"/>
              </a:rPr>
              <a:t>An additional reason for resignation is lack of active project involvement.</a:t>
            </a:r>
          </a:p>
          <a:p>
            <a:pPr algn="l">
              <a:lnSpc>
                <a:spcPts val="3080"/>
              </a:lnSpc>
            </a:pPr>
          </a:p>
        </p:txBody>
      </p:sp>
      <p:sp>
        <p:nvSpPr>
          <p:cNvPr name="TextBox 6" id="6"/>
          <p:cNvSpPr txBox="true"/>
          <p:nvPr/>
        </p:nvSpPr>
        <p:spPr>
          <a:xfrm rot="0">
            <a:off x="388596" y="2053597"/>
            <a:ext cx="8432602" cy="770167"/>
          </a:xfrm>
          <a:prstGeom prst="rect">
            <a:avLst/>
          </a:prstGeom>
        </p:spPr>
        <p:txBody>
          <a:bodyPr anchor="t" rtlCol="false" tIns="0" lIns="0" bIns="0" rIns="0">
            <a:spAutoFit/>
          </a:bodyPr>
          <a:lstStyle/>
          <a:p>
            <a:pPr algn="ctr">
              <a:lnSpc>
                <a:spcPts val="6374"/>
              </a:lnSpc>
            </a:pPr>
            <a:r>
              <a:rPr lang="en-US" sz="4553" b="true">
                <a:solidFill>
                  <a:srgbClr val="FFFFFF"/>
                </a:solidFill>
                <a:latin typeface="Canva Sans Bold"/>
                <a:ea typeface="Canva Sans Bold"/>
                <a:cs typeface="Canva Sans Bold"/>
                <a:sym typeface="Canva Sans Bold"/>
              </a:rPr>
              <a:t>Number of Projects Vs. Status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76210" y="2539374"/>
            <a:ext cx="8705102" cy="5678293"/>
          </a:xfrm>
          <a:custGeom>
            <a:avLst/>
            <a:gdLst/>
            <a:ahLst/>
            <a:cxnLst/>
            <a:rect r="r" b="b" t="t" l="l"/>
            <a:pathLst>
              <a:path h="5678293" w="8705102">
                <a:moveTo>
                  <a:pt x="0" y="0"/>
                </a:moveTo>
                <a:lnTo>
                  <a:pt x="8705101" y="0"/>
                </a:lnTo>
                <a:lnTo>
                  <a:pt x="8705101" y="5678293"/>
                </a:lnTo>
                <a:lnTo>
                  <a:pt x="0" y="5678293"/>
                </a:lnTo>
                <a:lnTo>
                  <a:pt x="0" y="0"/>
                </a:lnTo>
                <a:close/>
              </a:path>
            </a:pathLst>
          </a:custGeom>
          <a:blipFill>
            <a:blip r:embed="rId4"/>
            <a:stretch>
              <a:fillRect l="0" t="0" r="0" b="0"/>
            </a:stretch>
          </a:blipFill>
        </p:spPr>
      </p:sp>
      <p:sp>
        <p:nvSpPr>
          <p:cNvPr name="TextBox 5" id="5"/>
          <p:cNvSpPr txBox="true"/>
          <p:nvPr/>
        </p:nvSpPr>
        <p:spPr>
          <a:xfrm rot="0">
            <a:off x="1487176" y="5153025"/>
            <a:ext cx="6506637" cy="1329758"/>
          </a:xfrm>
          <a:prstGeom prst="rect">
            <a:avLst/>
          </a:prstGeom>
        </p:spPr>
        <p:txBody>
          <a:bodyPr anchor="t" rtlCol="false" tIns="0" lIns="0" bIns="0" rIns="0">
            <a:spAutoFit/>
          </a:bodyPr>
          <a:lstStyle/>
          <a:p>
            <a:pPr algn="l" marL="636093" indent="-318047" lvl="1">
              <a:lnSpc>
                <a:spcPts val="3564"/>
              </a:lnSpc>
              <a:buFont typeface="Arial"/>
              <a:buChar char="•"/>
            </a:pPr>
            <a:r>
              <a:rPr lang="en-US" sz="2946">
                <a:solidFill>
                  <a:srgbClr val="FFFFFF"/>
                </a:solidFill>
                <a:latin typeface="DM Sans"/>
                <a:ea typeface="DM Sans"/>
                <a:cs typeface="DM Sans"/>
                <a:sym typeface="DM Sans"/>
              </a:rPr>
              <a:t>Employees who are still with the company tend to have competitive salaries.</a:t>
            </a:r>
          </a:p>
        </p:txBody>
      </p:sp>
      <p:sp>
        <p:nvSpPr>
          <p:cNvPr name="TextBox 6" id="6"/>
          <p:cNvSpPr txBox="true"/>
          <p:nvPr/>
        </p:nvSpPr>
        <p:spPr>
          <a:xfrm rot="0">
            <a:off x="1028700" y="2434599"/>
            <a:ext cx="5488141" cy="904879"/>
          </a:xfrm>
          <a:prstGeom prst="rect">
            <a:avLst/>
          </a:prstGeom>
        </p:spPr>
        <p:txBody>
          <a:bodyPr anchor="t" rtlCol="false" tIns="0" lIns="0" bIns="0" rIns="0">
            <a:spAutoFit/>
          </a:bodyPr>
          <a:lstStyle/>
          <a:p>
            <a:pPr algn="ctr">
              <a:lnSpc>
                <a:spcPts val="7452"/>
              </a:lnSpc>
            </a:pPr>
            <a:r>
              <a:rPr lang="en-US" sz="5322" b="true">
                <a:solidFill>
                  <a:srgbClr val="FFFFFF"/>
                </a:solidFill>
                <a:latin typeface="Canva Sans Bold"/>
                <a:ea typeface="Canva Sans Bold"/>
                <a:cs typeface="Canva Sans Bold"/>
                <a:sym typeface="Canva Sans Bold"/>
              </a:rPr>
              <a:t>Salary Vs. Status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86610" y="1355293"/>
            <a:ext cx="8437330" cy="1228725"/>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Our Team</a:t>
            </a:r>
          </a:p>
        </p:txBody>
      </p:sp>
      <p:grpSp>
        <p:nvGrpSpPr>
          <p:cNvPr name="Group 4" id="4"/>
          <p:cNvGrpSpPr/>
          <p:nvPr/>
        </p:nvGrpSpPr>
        <p:grpSpPr>
          <a:xfrm rot="0">
            <a:off x="3344851" y="3356363"/>
            <a:ext cx="3570176" cy="2273181"/>
            <a:chOff x="0" y="0"/>
            <a:chExt cx="1355177" cy="862860"/>
          </a:xfrm>
        </p:grpSpPr>
        <p:sp>
          <p:nvSpPr>
            <p:cNvPr name="Freeform 5" id="5"/>
            <p:cNvSpPr/>
            <p:nvPr/>
          </p:nvSpPr>
          <p:spPr>
            <a:xfrm flipH="false" flipV="false" rot="0">
              <a:off x="0" y="0"/>
              <a:ext cx="1355177" cy="862860"/>
            </a:xfrm>
            <a:custGeom>
              <a:avLst/>
              <a:gdLst/>
              <a:ahLst/>
              <a:cxnLst/>
              <a:rect r="r" b="b" t="t" l="l"/>
              <a:pathLst>
                <a:path h="862860" w="1355177">
                  <a:moveTo>
                    <a:pt x="0" y="0"/>
                  </a:moveTo>
                  <a:lnTo>
                    <a:pt x="1355177" y="0"/>
                  </a:lnTo>
                  <a:lnTo>
                    <a:pt x="1355177" y="862860"/>
                  </a:lnTo>
                  <a:lnTo>
                    <a:pt x="0" y="862860"/>
                  </a:lnTo>
                  <a:close/>
                </a:path>
              </a:pathLst>
            </a:custGeom>
            <a:solidFill>
              <a:srgbClr val="145DA0"/>
            </a:solidFill>
            <a:ln w="9525" cap="sq">
              <a:solidFill>
                <a:srgbClr val="FFFFFF"/>
              </a:solidFill>
              <a:prstDash val="solid"/>
              <a:miter/>
            </a:ln>
          </p:spPr>
        </p:sp>
        <p:sp>
          <p:nvSpPr>
            <p:cNvPr name="TextBox 6" id="6"/>
            <p:cNvSpPr txBox="true"/>
            <p:nvPr/>
          </p:nvSpPr>
          <p:spPr>
            <a:xfrm>
              <a:off x="0" y="-38100"/>
              <a:ext cx="1355177" cy="900960"/>
            </a:xfrm>
            <a:prstGeom prst="rect">
              <a:avLst/>
            </a:prstGeom>
          </p:spPr>
          <p:txBody>
            <a:bodyPr anchor="ctr" rtlCol="false" tIns="50800" lIns="50800" bIns="50800" rIns="50800"/>
            <a:lstStyle/>
            <a:p>
              <a:pPr algn="ctr">
                <a:lnSpc>
                  <a:spcPts val="3483"/>
                </a:lnSpc>
              </a:pPr>
            </a:p>
          </p:txBody>
        </p:sp>
      </p:grpSp>
      <p:sp>
        <p:nvSpPr>
          <p:cNvPr name="AutoShape 7" id="7"/>
          <p:cNvSpPr/>
          <p:nvPr/>
        </p:nvSpPr>
        <p:spPr>
          <a:xfrm flipV="true">
            <a:off x="3546101" y="4912683"/>
            <a:ext cx="3010087" cy="0"/>
          </a:xfrm>
          <a:prstGeom prst="line">
            <a:avLst/>
          </a:prstGeom>
          <a:ln cap="flat" w="38100">
            <a:solidFill>
              <a:srgbClr val="FFFFFF"/>
            </a:solidFill>
            <a:prstDash val="solid"/>
            <a:headEnd type="none" len="sm" w="sm"/>
            <a:tailEnd type="none" len="sm" w="sm"/>
          </a:ln>
        </p:spPr>
      </p:sp>
      <p:grpSp>
        <p:nvGrpSpPr>
          <p:cNvPr name="Group 8" id="8"/>
          <p:cNvGrpSpPr/>
          <p:nvPr/>
        </p:nvGrpSpPr>
        <p:grpSpPr>
          <a:xfrm rot="0">
            <a:off x="7249541" y="3356363"/>
            <a:ext cx="3570176" cy="2273181"/>
            <a:chOff x="0" y="0"/>
            <a:chExt cx="1355177" cy="862860"/>
          </a:xfrm>
        </p:grpSpPr>
        <p:sp>
          <p:nvSpPr>
            <p:cNvPr name="Freeform 9" id="9"/>
            <p:cNvSpPr/>
            <p:nvPr/>
          </p:nvSpPr>
          <p:spPr>
            <a:xfrm flipH="false" flipV="false" rot="0">
              <a:off x="0" y="0"/>
              <a:ext cx="1355177" cy="862860"/>
            </a:xfrm>
            <a:custGeom>
              <a:avLst/>
              <a:gdLst/>
              <a:ahLst/>
              <a:cxnLst/>
              <a:rect r="r" b="b" t="t" l="l"/>
              <a:pathLst>
                <a:path h="862860" w="1355177">
                  <a:moveTo>
                    <a:pt x="0" y="0"/>
                  </a:moveTo>
                  <a:lnTo>
                    <a:pt x="1355177" y="0"/>
                  </a:lnTo>
                  <a:lnTo>
                    <a:pt x="1355177" y="862860"/>
                  </a:lnTo>
                  <a:lnTo>
                    <a:pt x="0" y="862860"/>
                  </a:lnTo>
                  <a:close/>
                </a:path>
              </a:pathLst>
            </a:custGeom>
            <a:solidFill>
              <a:srgbClr val="145DA0"/>
            </a:solidFill>
            <a:ln w="9525" cap="sq">
              <a:solidFill>
                <a:srgbClr val="FFFFFF"/>
              </a:solidFill>
              <a:prstDash val="solid"/>
              <a:miter/>
            </a:ln>
          </p:spPr>
        </p:sp>
        <p:sp>
          <p:nvSpPr>
            <p:cNvPr name="TextBox 10" id="10"/>
            <p:cNvSpPr txBox="true"/>
            <p:nvPr/>
          </p:nvSpPr>
          <p:spPr>
            <a:xfrm>
              <a:off x="0" y="-38100"/>
              <a:ext cx="1355177" cy="900960"/>
            </a:xfrm>
            <a:prstGeom prst="rect">
              <a:avLst/>
            </a:prstGeom>
          </p:spPr>
          <p:txBody>
            <a:bodyPr anchor="ctr" rtlCol="false" tIns="50800" lIns="50800" bIns="50800" rIns="50800"/>
            <a:lstStyle/>
            <a:p>
              <a:pPr algn="ctr">
                <a:lnSpc>
                  <a:spcPts val="3483"/>
                </a:lnSpc>
              </a:pPr>
            </a:p>
          </p:txBody>
        </p:sp>
      </p:grpSp>
      <p:sp>
        <p:nvSpPr>
          <p:cNvPr name="AutoShape 11" id="11"/>
          <p:cNvSpPr/>
          <p:nvPr/>
        </p:nvSpPr>
        <p:spPr>
          <a:xfrm>
            <a:off x="7450790" y="4912683"/>
            <a:ext cx="3010087" cy="0"/>
          </a:xfrm>
          <a:prstGeom prst="line">
            <a:avLst/>
          </a:prstGeom>
          <a:ln cap="flat" w="38100">
            <a:solidFill>
              <a:srgbClr val="FFFFFF"/>
            </a:solidFill>
            <a:prstDash val="solid"/>
            <a:headEnd type="none" len="sm" w="sm"/>
            <a:tailEnd type="none" len="sm" w="sm"/>
          </a:ln>
        </p:spPr>
      </p:sp>
      <p:grpSp>
        <p:nvGrpSpPr>
          <p:cNvPr name="Group 12" id="12"/>
          <p:cNvGrpSpPr/>
          <p:nvPr/>
        </p:nvGrpSpPr>
        <p:grpSpPr>
          <a:xfrm rot="0">
            <a:off x="4711789" y="5991494"/>
            <a:ext cx="3993486" cy="2252658"/>
            <a:chOff x="0" y="0"/>
            <a:chExt cx="1515859" cy="855070"/>
          </a:xfrm>
        </p:grpSpPr>
        <p:sp>
          <p:nvSpPr>
            <p:cNvPr name="Freeform 13" id="13"/>
            <p:cNvSpPr/>
            <p:nvPr/>
          </p:nvSpPr>
          <p:spPr>
            <a:xfrm flipH="false" flipV="false" rot="0">
              <a:off x="0" y="0"/>
              <a:ext cx="1515859" cy="855070"/>
            </a:xfrm>
            <a:custGeom>
              <a:avLst/>
              <a:gdLst/>
              <a:ahLst/>
              <a:cxnLst/>
              <a:rect r="r" b="b" t="t" l="l"/>
              <a:pathLst>
                <a:path h="855070" w="1515859">
                  <a:moveTo>
                    <a:pt x="0" y="0"/>
                  </a:moveTo>
                  <a:lnTo>
                    <a:pt x="1515859" y="0"/>
                  </a:lnTo>
                  <a:lnTo>
                    <a:pt x="1515859" y="855070"/>
                  </a:lnTo>
                  <a:lnTo>
                    <a:pt x="0" y="855070"/>
                  </a:lnTo>
                  <a:close/>
                </a:path>
              </a:pathLst>
            </a:custGeom>
            <a:solidFill>
              <a:srgbClr val="145DA0"/>
            </a:solidFill>
            <a:ln w="9525" cap="sq">
              <a:solidFill>
                <a:srgbClr val="FFFFFF"/>
              </a:solidFill>
              <a:prstDash val="solid"/>
              <a:miter/>
            </a:ln>
          </p:spPr>
        </p:sp>
        <p:sp>
          <p:nvSpPr>
            <p:cNvPr name="TextBox 14" id="14"/>
            <p:cNvSpPr txBox="true"/>
            <p:nvPr/>
          </p:nvSpPr>
          <p:spPr>
            <a:xfrm>
              <a:off x="0" y="-38100"/>
              <a:ext cx="1515859" cy="893170"/>
            </a:xfrm>
            <a:prstGeom prst="rect">
              <a:avLst/>
            </a:prstGeom>
          </p:spPr>
          <p:txBody>
            <a:bodyPr anchor="ctr" rtlCol="false" tIns="50800" lIns="50800" bIns="50800" rIns="50800"/>
            <a:lstStyle/>
            <a:p>
              <a:pPr algn="ctr">
                <a:lnSpc>
                  <a:spcPts val="3483"/>
                </a:lnSpc>
              </a:pPr>
            </a:p>
          </p:txBody>
        </p:sp>
      </p:grpSp>
      <p:sp>
        <p:nvSpPr>
          <p:cNvPr name="AutoShape 15" id="15"/>
          <p:cNvSpPr/>
          <p:nvPr/>
        </p:nvSpPr>
        <p:spPr>
          <a:xfrm flipV="true">
            <a:off x="5051144" y="7664629"/>
            <a:ext cx="3010087" cy="0"/>
          </a:xfrm>
          <a:prstGeom prst="line">
            <a:avLst/>
          </a:prstGeom>
          <a:ln cap="flat" w="38100">
            <a:solidFill>
              <a:srgbClr val="FFFFFF"/>
            </a:solidFill>
            <a:prstDash val="solid"/>
            <a:headEnd type="none" len="sm" w="sm"/>
            <a:tailEnd type="none" len="sm" w="sm"/>
          </a:ln>
        </p:spPr>
      </p:sp>
      <p:grpSp>
        <p:nvGrpSpPr>
          <p:cNvPr name="Group 16" id="16"/>
          <p:cNvGrpSpPr/>
          <p:nvPr/>
        </p:nvGrpSpPr>
        <p:grpSpPr>
          <a:xfrm rot="0">
            <a:off x="10003258" y="5991494"/>
            <a:ext cx="3732271" cy="2252658"/>
            <a:chOff x="0" y="0"/>
            <a:chExt cx="1416706" cy="855070"/>
          </a:xfrm>
        </p:grpSpPr>
        <p:sp>
          <p:nvSpPr>
            <p:cNvPr name="Freeform 17" id="17"/>
            <p:cNvSpPr/>
            <p:nvPr/>
          </p:nvSpPr>
          <p:spPr>
            <a:xfrm flipH="false" flipV="false" rot="0">
              <a:off x="0" y="0"/>
              <a:ext cx="1416706" cy="855070"/>
            </a:xfrm>
            <a:custGeom>
              <a:avLst/>
              <a:gdLst/>
              <a:ahLst/>
              <a:cxnLst/>
              <a:rect r="r" b="b" t="t" l="l"/>
              <a:pathLst>
                <a:path h="855070" w="1416706">
                  <a:moveTo>
                    <a:pt x="0" y="0"/>
                  </a:moveTo>
                  <a:lnTo>
                    <a:pt x="1416706" y="0"/>
                  </a:lnTo>
                  <a:lnTo>
                    <a:pt x="1416706" y="855070"/>
                  </a:lnTo>
                  <a:lnTo>
                    <a:pt x="0" y="855070"/>
                  </a:lnTo>
                  <a:close/>
                </a:path>
              </a:pathLst>
            </a:custGeom>
            <a:solidFill>
              <a:srgbClr val="145DA0"/>
            </a:solidFill>
            <a:ln w="9525" cap="sq">
              <a:solidFill>
                <a:srgbClr val="FFFFFF"/>
              </a:solidFill>
              <a:prstDash val="solid"/>
              <a:miter/>
            </a:ln>
          </p:spPr>
        </p:sp>
        <p:sp>
          <p:nvSpPr>
            <p:cNvPr name="TextBox 18" id="18"/>
            <p:cNvSpPr txBox="true"/>
            <p:nvPr/>
          </p:nvSpPr>
          <p:spPr>
            <a:xfrm>
              <a:off x="0" y="-38100"/>
              <a:ext cx="1416706" cy="893170"/>
            </a:xfrm>
            <a:prstGeom prst="rect">
              <a:avLst/>
            </a:prstGeom>
          </p:spPr>
          <p:txBody>
            <a:bodyPr anchor="ctr" rtlCol="false" tIns="50800" lIns="50800" bIns="50800" rIns="50800"/>
            <a:lstStyle/>
            <a:p>
              <a:pPr algn="ctr">
                <a:lnSpc>
                  <a:spcPts val="3483"/>
                </a:lnSpc>
              </a:pPr>
            </a:p>
          </p:txBody>
        </p:sp>
      </p:grpSp>
      <p:sp>
        <p:nvSpPr>
          <p:cNvPr name="AutoShape 19" id="19"/>
          <p:cNvSpPr/>
          <p:nvPr/>
        </p:nvSpPr>
        <p:spPr>
          <a:xfrm flipV="true">
            <a:off x="10364350" y="7664629"/>
            <a:ext cx="3010087" cy="0"/>
          </a:xfrm>
          <a:prstGeom prst="line">
            <a:avLst/>
          </a:prstGeom>
          <a:ln cap="flat" w="38100">
            <a:solidFill>
              <a:srgbClr val="FFFFFF"/>
            </a:solidFill>
            <a:prstDash val="solid"/>
            <a:headEnd type="none" len="sm" w="sm"/>
            <a:tailEnd type="none" len="sm" w="sm"/>
          </a:ln>
        </p:spPr>
      </p:sp>
      <p:grpSp>
        <p:nvGrpSpPr>
          <p:cNvPr name="Group 20" id="20"/>
          <p:cNvGrpSpPr/>
          <p:nvPr/>
        </p:nvGrpSpPr>
        <p:grpSpPr>
          <a:xfrm rot="0">
            <a:off x="11158076" y="3356363"/>
            <a:ext cx="3570176" cy="2273181"/>
            <a:chOff x="0" y="0"/>
            <a:chExt cx="1355177" cy="862860"/>
          </a:xfrm>
        </p:grpSpPr>
        <p:sp>
          <p:nvSpPr>
            <p:cNvPr name="Freeform 21" id="21"/>
            <p:cNvSpPr/>
            <p:nvPr/>
          </p:nvSpPr>
          <p:spPr>
            <a:xfrm flipH="false" flipV="false" rot="0">
              <a:off x="0" y="0"/>
              <a:ext cx="1355177" cy="862860"/>
            </a:xfrm>
            <a:custGeom>
              <a:avLst/>
              <a:gdLst/>
              <a:ahLst/>
              <a:cxnLst/>
              <a:rect r="r" b="b" t="t" l="l"/>
              <a:pathLst>
                <a:path h="862860" w="1355177">
                  <a:moveTo>
                    <a:pt x="0" y="0"/>
                  </a:moveTo>
                  <a:lnTo>
                    <a:pt x="1355177" y="0"/>
                  </a:lnTo>
                  <a:lnTo>
                    <a:pt x="1355177" y="862860"/>
                  </a:lnTo>
                  <a:lnTo>
                    <a:pt x="0" y="862860"/>
                  </a:lnTo>
                  <a:close/>
                </a:path>
              </a:pathLst>
            </a:custGeom>
            <a:solidFill>
              <a:srgbClr val="145DA0"/>
            </a:solidFill>
            <a:ln w="9525" cap="sq">
              <a:solidFill>
                <a:srgbClr val="FFFFFF"/>
              </a:solidFill>
              <a:prstDash val="solid"/>
              <a:miter/>
            </a:ln>
          </p:spPr>
        </p:sp>
        <p:sp>
          <p:nvSpPr>
            <p:cNvPr name="TextBox 22" id="22"/>
            <p:cNvSpPr txBox="true"/>
            <p:nvPr/>
          </p:nvSpPr>
          <p:spPr>
            <a:xfrm>
              <a:off x="0" y="-38100"/>
              <a:ext cx="1355177" cy="900960"/>
            </a:xfrm>
            <a:prstGeom prst="rect">
              <a:avLst/>
            </a:prstGeom>
          </p:spPr>
          <p:txBody>
            <a:bodyPr anchor="ctr" rtlCol="false" tIns="50800" lIns="50800" bIns="50800" rIns="50800"/>
            <a:lstStyle/>
            <a:p>
              <a:pPr algn="ctr">
                <a:lnSpc>
                  <a:spcPts val="3483"/>
                </a:lnSpc>
              </a:pPr>
            </a:p>
          </p:txBody>
        </p:sp>
      </p:grpSp>
      <p:sp>
        <p:nvSpPr>
          <p:cNvPr name="AutoShape 23" id="23"/>
          <p:cNvSpPr/>
          <p:nvPr/>
        </p:nvSpPr>
        <p:spPr>
          <a:xfrm flipV="true">
            <a:off x="11359326" y="4912683"/>
            <a:ext cx="3010087" cy="0"/>
          </a:xfrm>
          <a:prstGeom prst="line">
            <a:avLst/>
          </a:prstGeom>
          <a:ln cap="flat" w="38100">
            <a:solidFill>
              <a:srgbClr val="FFFFFF"/>
            </a:solidFill>
            <a:prstDash val="solid"/>
            <a:headEnd type="none" len="sm" w="sm"/>
            <a:tailEnd type="none" len="sm" w="sm"/>
          </a:ln>
        </p:spPr>
      </p:sp>
      <p:sp>
        <p:nvSpPr>
          <p:cNvPr name="TextBox 24" id="24"/>
          <p:cNvSpPr txBox="true"/>
          <p:nvPr/>
        </p:nvSpPr>
        <p:spPr>
          <a:xfrm rot="0">
            <a:off x="3975121" y="3545747"/>
            <a:ext cx="2309636" cy="1178773"/>
          </a:xfrm>
          <a:prstGeom prst="rect">
            <a:avLst/>
          </a:prstGeom>
        </p:spPr>
        <p:txBody>
          <a:bodyPr anchor="t" rtlCol="false" tIns="0" lIns="0" bIns="0" rIns="0">
            <a:spAutoFit/>
          </a:bodyPr>
          <a:lstStyle/>
          <a:p>
            <a:pPr algn="ctr">
              <a:lnSpc>
                <a:spcPts val="4740"/>
              </a:lnSpc>
            </a:pPr>
            <a:r>
              <a:rPr lang="en-US" sz="3435" b="true">
                <a:solidFill>
                  <a:srgbClr val="FFFFFF"/>
                </a:solidFill>
                <a:latin typeface="DM Sans Bold"/>
                <a:ea typeface="DM Sans Bold"/>
                <a:cs typeface="DM Sans Bold"/>
                <a:sym typeface="DM Sans Bold"/>
              </a:rPr>
              <a:t>Mohamed Gamal</a:t>
            </a:r>
          </a:p>
        </p:txBody>
      </p:sp>
      <p:sp>
        <p:nvSpPr>
          <p:cNvPr name="TextBox 25" id="25"/>
          <p:cNvSpPr txBox="true"/>
          <p:nvPr/>
        </p:nvSpPr>
        <p:spPr>
          <a:xfrm rot="0">
            <a:off x="7879811" y="3545747"/>
            <a:ext cx="2309636" cy="1178773"/>
          </a:xfrm>
          <a:prstGeom prst="rect">
            <a:avLst/>
          </a:prstGeom>
        </p:spPr>
        <p:txBody>
          <a:bodyPr anchor="t" rtlCol="false" tIns="0" lIns="0" bIns="0" rIns="0">
            <a:spAutoFit/>
          </a:bodyPr>
          <a:lstStyle/>
          <a:p>
            <a:pPr algn="ctr">
              <a:lnSpc>
                <a:spcPts val="4740"/>
              </a:lnSpc>
            </a:pPr>
            <a:r>
              <a:rPr lang="en-US" sz="3435" b="true">
                <a:solidFill>
                  <a:srgbClr val="FFFFFF"/>
                </a:solidFill>
                <a:latin typeface="DM Sans Bold"/>
                <a:ea typeface="DM Sans Bold"/>
                <a:cs typeface="DM Sans Bold"/>
                <a:sym typeface="DM Sans Bold"/>
              </a:rPr>
              <a:t>Mohamed Badawy</a:t>
            </a:r>
          </a:p>
        </p:txBody>
      </p:sp>
      <p:sp>
        <p:nvSpPr>
          <p:cNvPr name="TextBox 26" id="26"/>
          <p:cNvSpPr txBox="true"/>
          <p:nvPr/>
        </p:nvSpPr>
        <p:spPr>
          <a:xfrm rot="0">
            <a:off x="5570174" y="6315574"/>
            <a:ext cx="2309636" cy="999703"/>
          </a:xfrm>
          <a:prstGeom prst="rect">
            <a:avLst/>
          </a:prstGeom>
        </p:spPr>
        <p:txBody>
          <a:bodyPr anchor="t" rtlCol="false" tIns="0" lIns="0" bIns="0" rIns="0">
            <a:spAutoFit/>
          </a:bodyPr>
          <a:lstStyle/>
          <a:p>
            <a:pPr algn="ctr">
              <a:lnSpc>
                <a:spcPts val="4050"/>
              </a:lnSpc>
            </a:pPr>
            <a:r>
              <a:rPr lang="en-US" sz="2935" b="true">
                <a:solidFill>
                  <a:srgbClr val="FFFFFF"/>
                </a:solidFill>
                <a:latin typeface="DM Sans Bold"/>
                <a:ea typeface="DM Sans Bold"/>
                <a:cs typeface="DM Sans Bold"/>
                <a:sym typeface="DM Sans Bold"/>
              </a:rPr>
              <a:t>Ahmed Abdelfattah</a:t>
            </a:r>
            <a:r>
              <a:rPr lang="en-US" sz="2935" b="true">
                <a:solidFill>
                  <a:srgbClr val="FFFFFF"/>
                </a:solidFill>
                <a:latin typeface="DM Sans Bold"/>
                <a:ea typeface="DM Sans Bold"/>
                <a:cs typeface="DM Sans Bold"/>
                <a:sym typeface="DM Sans Bold"/>
              </a:rPr>
              <a:t> </a:t>
            </a:r>
          </a:p>
        </p:txBody>
      </p:sp>
      <p:sp>
        <p:nvSpPr>
          <p:cNvPr name="TextBox 27" id="27"/>
          <p:cNvSpPr txBox="true"/>
          <p:nvPr/>
        </p:nvSpPr>
        <p:spPr>
          <a:xfrm rot="0">
            <a:off x="10714575" y="6279760"/>
            <a:ext cx="2309636" cy="1231351"/>
          </a:xfrm>
          <a:prstGeom prst="rect">
            <a:avLst/>
          </a:prstGeom>
        </p:spPr>
        <p:txBody>
          <a:bodyPr anchor="t" rtlCol="false" tIns="0" lIns="0" bIns="0" rIns="0">
            <a:spAutoFit/>
          </a:bodyPr>
          <a:lstStyle/>
          <a:p>
            <a:pPr algn="ctr">
              <a:lnSpc>
                <a:spcPts val="5016"/>
              </a:lnSpc>
            </a:pPr>
            <a:r>
              <a:rPr lang="en-US" sz="3635" b="true">
                <a:solidFill>
                  <a:srgbClr val="FFFFFF"/>
                </a:solidFill>
                <a:latin typeface="DM Sans Bold"/>
                <a:ea typeface="DM Sans Bold"/>
                <a:cs typeface="DM Sans Bold"/>
                <a:sym typeface="DM Sans Bold"/>
              </a:rPr>
              <a:t>Hoda Ibrahim</a:t>
            </a:r>
          </a:p>
        </p:txBody>
      </p:sp>
      <p:sp>
        <p:nvSpPr>
          <p:cNvPr name="TextBox 28" id="28"/>
          <p:cNvSpPr txBox="true"/>
          <p:nvPr/>
        </p:nvSpPr>
        <p:spPr>
          <a:xfrm rot="0">
            <a:off x="5051144" y="7817029"/>
            <a:ext cx="3167677" cy="318796"/>
          </a:xfrm>
          <a:prstGeom prst="rect">
            <a:avLst/>
          </a:prstGeom>
        </p:spPr>
        <p:txBody>
          <a:bodyPr anchor="t" rtlCol="false" tIns="0" lIns="0" bIns="0" rIns="0">
            <a:spAutoFit/>
          </a:bodyPr>
          <a:lstStyle/>
          <a:p>
            <a:pPr algn="ctr">
              <a:lnSpc>
                <a:spcPts val="2605"/>
              </a:lnSpc>
            </a:pPr>
            <a:r>
              <a:rPr lang="en-US" sz="1887" u="sng">
                <a:solidFill>
                  <a:srgbClr val="FFFFFF"/>
                </a:solidFill>
                <a:latin typeface="DM Sans"/>
                <a:ea typeface="DM Sans"/>
                <a:cs typeface="DM Sans"/>
                <a:sym typeface="DM Sans"/>
                <a:hlinkClick r:id="rId4" tooltip="https://www.linkedin.com/in/ahmed-abdelfattah-23ba95264/?utm_source=share&amp;utm_campaign=share_via&amp;utm_content=profile&amp;utm_medium=ios_app"/>
              </a:rPr>
              <a:t>LinkedIn</a:t>
            </a:r>
          </a:p>
        </p:txBody>
      </p:sp>
      <p:sp>
        <p:nvSpPr>
          <p:cNvPr name="TextBox 29" id="29"/>
          <p:cNvSpPr txBox="true"/>
          <p:nvPr/>
        </p:nvSpPr>
        <p:spPr>
          <a:xfrm rot="0">
            <a:off x="11788346" y="3564797"/>
            <a:ext cx="2309636" cy="999703"/>
          </a:xfrm>
          <a:prstGeom prst="rect">
            <a:avLst/>
          </a:prstGeom>
        </p:spPr>
        <p:txBody>
          <a:bodyPr anchor="t" rtlCol="false" tIns="0" lIns="0" bIns="0" rIns="0">
            <a:spAutoFit/>
          </a:bodyPr>
          <a:lstStyle/>
          <a:p>
            <a:pPr algn="ctr">
              <a:lnSpc>
                <a:spcPts val="4050"/>
              </a:lnSpc>
            </a:pPr>
            <a:r>
              <a:rPr lang="en-US" sz="2935" b="true">
                <a:solidFill>
                  <a:srgbClr val="FFFFFF"/>
                </a:solidFill>
                <a:latin typeface="DM Sans Bold"/>
                <a:ea typeface="DM Sans Bold"/>
                <a:cs typeface="DM Sans Bold"/>
                <a:sym typeface="DM Sans Bold"/>
              </a:rPr>
              <a:t>Omnia Hosny</a:t>
            </a:r>
          </a:p>
        </p:txBody>
      </p:sp>
      <p:sp>
        <p:nvSpPr>
          <p:cNvPr name="TextBox 30" id="30"/>
          <p:cNvSpPr txBox="true"/>
          <p:nvPr/>
        </p:nvSpPr>
        <p:spPr>
          <a:xfrm rot="0">
            <a:off x="3467306" y="5068075"/>
            <a:ext cx="3167677" cy="318796"/>
          </a:xfrm>
          <a:prstGeom prst="rect">
            <a:avLst/>
          </a:prstGeom>
        </p:spPr>
        <p:txBody>
          <a:bodyPr anchor="t" rtlCol="false" tIns="0" lIns="0" bIns="0" rIns="0">
            <a:spAutoFit/>
          </a:bodyPr>
          <a:lstStyle/>
          <a:p>
            <a:pPr algn="ctr">
              <a:lnSpc>
                <a:spcPts val="2605"/>
              </a:lnSpc>
            </a:pPr>
            <a:r>
              <a:rPr lang="en-US" sz="1887" u="sng">
                <a:solidFill>
                  <a:srgbClr val="FFFFFF"/>
                </a:solidFill>
                <a:latin typeface="DM Sans"/>
                <a:ea typeface="DM Sans"/>
                <a:cs typeface="DM Sans"/>
                <a:sym typeface="DM Sans"/>
                <a:hlinkClick r:id="rId5" tooltip="https://www.linkedin.com/in/mohamed-gamal-7a8543291/"/>
              </a:rPr>
              <a:t>LinkedIn</a:t>
            </a:r>
          </a:p>
        </p:txBody>
      </p:sp>
      <p:sp>
        <p:nvSpPr>
          <p:cNvPr name="TextBox 31" id="31"/>
          <p:cNvSpPr txBox="true"/>
          <p:nvPr/>
        </p:nvSpPr>
        <p:spPr>
          <a:xfrm rot="0">
            <a:off x="7560161" y="5105400"/>
            <a:ext cx="3167677" cy="318796"/>
          </a:xfrm>
          <a:prstGeom prst="rect">
            <a:avLst/>
          </a:prstGeom>
        </p:spPr>
        <p:txBody>
          <a:bodyPr anchor="t" rtlCol="false" tIns="0" lIns="0" bIns="0" rIns="0">
            <a:spAutoFit/>
          </a:bodyPr>
          <a:lstStyle/>
          <a:p>
            <a:pPr algn="ctr">
              <a:lnSpc>
                <a:spcPts val="2605"/>
              </a:lnSpc>
            </a:pPr>
            <a:r>
              <a:rPr lang="en-US" sz="1887" u="sng">
                <a:solidFill>
                  <a:srgbClr val="FFFFFF"/>
                </a:solidFill>
                <a:latin typeface="DM Sans"/>
                <a:ea typeface="DM Sans"/>
                <a:cs typeface="DM Sans"/>
                <a:sym typeface="DM Sans"/>
                <a:hlinkClick r:id="rId6" tooltip="https://www.linkedin.com/in/mohamed-badawy-185005198/"/>
              </a:rPr>
              <a:t>LinkedIn</a:t>
            </a:r>
          </a:p>
        </p:txBody>
      </p:sp>
      <p:sp>
        <p:nvSpPr>
          <p:cNvPr name="TextBox 32" id="32"/>
          <p:cNvSpPr txBox="true"/>
          <p:nvPr/>
        </p:nvSpPr>
        <p:spPr>
          <a:xfrm rot="0">
            <a:off x="10189447" y="7676681"/>
            <a:ext cx="3167677" cy="318796"/>
          </a:xfrm>
          <a:prstGeom prst="rect">
            <a:avLst/>
          </a:prstGeom>
        </p:spPr>
        <p:txBody>
          <a:bodyPr anchor="t" rtlCol="false" tIns="0" lIns="0" bIns="0" rIns="0">
            <a:spAutoFit/>
          </a:bodyPr>
          <a:lstStyle/>
          <a:p>
            <a:pPr algn="ctr">
              <a:lnSpc>
                <a:spcPts val="2605"/>
              </a:lnSpc>
            </a:pPr>
            <a:r>
              <a:rPr lang="en-US" sz="1887" u="sng">
                <a:solidFill>
                  <a:srgbClr val="FFFFFF"/>
                </a:solidFill>
                <a:latin typeface="DM Sans"/>
                <a:ea typeface="DM Sans"/>
                <a:cs typeface="DM Sans"/>
                <a:sym typeface="DM Sans"/>
                <a:hlinkClick r:id="rId7" tooltip="https://www.linkedin.com/in"/>
              </a:rPr>
              <a:t>LinkedIn</a:t>
            </a:r>
          </a:p>
        </p:txBody>
      </p:sp>
      <p:sp>
        <p:nvSpPr>
          <p:cNvPr name="TextBox 33" id="33"/>
          <p:cNvSpPr txBox="true"/>
          <p:nvPr/>
        </p:nvSpPr>
        <p:spPr>
          <a:xfrm rot="0">
            <a:off x="11340101" y="5068075"/>
            <a:ext cx="3167677" cy="318796"/>
          </a:xfrm>
          <a:prstGeom prst="rect">
            <a:avLst/>
          </a:prstGeom>
        </p:spPr>
        <p:txBody>
          <a:bodyPr anchor="t" rtlCol="false" tIns="0" lIns="0" bIns="0" rIns="0">
            <a:spAutoFit/>
          </a:bodyPr>
          <a:lstStyle/>
          <a:p>
            <a:pPr algn="ctr">
              <a:lnSpc>
                <a:spcPts val="2605"/>
              </a:lnSpc>
            </a:pPr>
            <a:r>
              <a:rPr lang="en-US" sz="1887" u="sng">
                <a:solidFill>
                  <a:srgbClr val="FFFFFF"/>
                </a:solidFill>
                <a:latin typeface="DM Sans"/>
                <a:ea typeface="DM Sans"/>
                <a:cs typeface="DM Sans"/>
                <a:sym typeface="DM Sans"/>
                <a:hlinkClick r:id="rId8" tooltip="https://www.linkedin.com/in/omnia-hosny-06b382184/"/>
              </a:rPr>
              <a:t>LinkedIn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541952" y="2559157"/>
            <a:ext cx="10350221" cy="5818675"/>
          </a:xfrm>
          <a:custGeom>
            <a:avLst/>
            <a:gdLst/>
            <a:ahLst/>
            <a:cxnLst/>
            <a:rect r="r" b="b" t="t" l="l"/>
            <a:pathLst>
              <a:path h="5818675" w="10350221">
                <a:moveTo>
                  <a:pt x="0" y="0"/>
                </a:moveTo>
                <a:lnTo>
                  <a:pt x="10350221" y="0"/>
                </a:lnTo>
                <a:lnTo>
                  <a:pt x="10350221" y="5818675"/>
                </a:lnTo>
                <a:lnTo>
                  <a:pt x="0" y="5818675"/>
                </a:lnTo>
                <a:lnTo>
                  <a:pt x="0" y="0"/>
                </a:lnTo>
                <a:close/>
              </a:path>
            </a:pathLst>
          </a:custGeom>
          <a:blipFill>
            <a:blip r:embed="rId4"/>
            <a:stretch>
              <a:fillRect l="0" t="0" r="0" b="0"/>
            </a:stretch>
          </a:blipFill>
        </p:spPr>
      </p:sp>
      <p:sp>
        <p:nvSpPr>
          <p:cNvPr name="TextBox 5" id="5"/>
          <p:cNvSpPr txBox="true"/>
          <p:nvPr/>
        </p:nvSpPr>
        <p:spPr>
          <a:xfrm rot="0">
            <a:off x="662055" y="3926142"/>
            <a:ext cx="6506637" cy="3349312"/>
          </a:xfrm>
          <a:prstGeom prst="rect">
            <a:avLst/>
          </a:prstGeom>
        </p:spPr>
        <p:txBody>
          <a:bodyPr anchor="t" rtlCol="false" tIns="0" lIns="0" bIns="0" rIns="0">
            <a:spAutoFit/>
          </a:bodyPr>
          <a:lstStyle/>
          <a:p>
            <a:pPr algn="l" marL="592914" indent="-296457" lvl="1">
              <a:lnSpc>
                <a:spcPts val="3322"/>
              </a:lnSpc>
              <a:buFont typeface="Arial"/>
              <a:buChar char="•"/>
            </a:pPr>
            <a:r>
              <a:rPr lang="en-US" sz="2746">
                <a:solidFill>
                  <a:srgbClr val="FFFFFF"/>
                </a:solidFill>
                <a:latin typeface="DM Sans"/>
                <a:ea typeface="DM Sans"/>
                <a:cs typeface="DM Sans"/>
                <a:sym typeface="DM Sans"/>
              </a:rPr>
              <a:t>The data suggests that employees in the production department may have a higher turnover rate, potentially influenced by lower salary levels. Additional data collection is necessary to understand the underlying factors contributing to this trend</a:t>
            </a:r>
          </a:p>
        </p:txBody>
      </p:sp>
      <p:sp>
        <p:nvSpPr>
          <p:cNvPr name="TextBox 6" id="6"/>
          <p:cNvSpPr txBox="true"/>
          <p:nvPr/>
        </p:nvSpPr>
        <p:spPr>
          <a:xfrm rot="0">
            <a:off x="441992" y="2053597"/>
            <a:ext cx="6377285" cy="770167"/>
          </a:xfrm>
          <a:prstGeom prst="rect">
            <a:avLst/>
          </a:prstGeom>
        </p:spPr>
        <p:txBody>
          <a:bodyPr anchor="t" rtlCol="false" tIns="0" lIns="0" bIns="0" rIns="0">
            <a:spAutoFit/>
          </a:bodyPr>
          <a:lstStyle/>
          <a:p>
            <a:pPr algn="ctr">
              <a:lnSpc>
                <a:spcPts val="6374"/>
              </a:lnSpc>
            </a:pPr>
            <a:r>
              <a:rPr lang="en-US" sz="4553" b="true">
                <a:solidFill>
                  <a:srgbClr val="FFFFFF"/>
                </a:solidFill>
                <a:latin typeface="Canva Sans Bold"/>
                <a:ea typeface="Canva Sans Bold"/>
                <a:cs typeface="Canva Sans Bold"/>
                <a:sym typeface="Canva Sans Bold"/>
              </a:rPr>
              <a:t>Department Vs. Status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0" y="3507936"/>
            <a:ext cx="13101490" cy="2441563"/>
          </a:xfrm>
          <a:prstGeom prst="rect">
            <a:avLst/>
          </a:prstGeom>
        </p:spPr>
        <p:txBody>
          <a:bodyPr anchor="t" rtlCol="false" tIns="0" lIns="0" bIns="0" rIns="0">
            <a:spAutoFit/>
          </a:bodyPr>
          <a:lstStyle/>
          <a:p>
            <a:pPr algn="ctr">
              <a:lnSpc>
                <a:spcPts val="9800"/>
              </a:lnSpc>
            </a:pPr>
            <a:r>
              <a:rPr lang="en-US" sz="7000" b="true">
                <a:solidFill>
                  <a:srgbClr val="FFFBFB"/>
                </a:solidFill>
                <a:latin typeface="Canva Sans Bold"/>
                <a:ea typeface="Canva Sans Bold"/>
                <a:cs typeface="Canva Sans Bold"/>
                <a:sym typeface="Canva Sans Bold"/>
              </a:rPr>
              <a:t>Predictive Model for Turnover &amp; Termination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7456265" y="2517889"/>
            <a:ext cx="10831735" cy="5361709"/>
          </a:xfrm>
          <a:custGeom>
            <a:avLst/>
            <a:gdLst/>
            <a:ahLst/>
            <a:cxnLst/>
            <a:rect r="r" b="b" t="t" l="l"/>
            <a:pathLst>
              <a:path h="5361709" w="10831735">
                <a:moveTo>
                  <a:pt x="0" y="0"/>
                </a:moveTo>
                <a:lnTo>
                  <a:pt x="10831735" y="0"/>
                </a:lnTo>
                <a:lnTo>
                  <a:pt x="10831735" y="5361709"/>
                </a:lnTo>
                <a:lnTo>
                  <a:pt x="0" y="5361709"/>
                </a:lnTo>
                <a:lnTo>
                  <a:pt x="0" y="0"/>
                </a:lnTo>
                <a:close/>
              </a:path>
            </a:pathLst>
          </a:custGeom>
          <a:blipFill>
            <a:blip r:embed="rId4"/>
            <a:stretch>
              <a:fillRect l="0" t="0" r="0" b="0"/>
            </a:stretch>
          </a:blipFill>
        </p:spPr>
      </p:sp>
      <p:sp>
        <p:nvSpPr>
          <p:cNvPr name="TextBox 5" id="5"/>
          <p:cNvSpPr txBox="true"/>
          <p:nvPr/>
        </p:nvSpPr>
        <p:spPr>
          <a:xfrm rot="0">
            <a:off x="802333" y="3374371"/>
            <a:ext cx="6506637" cy="3768412"/>
          </a:xfrm>
          <a:prstGeom prst="rect">
            <a:avLst/>
          </a:prstGeom>
        </p:spPr>
        <p:txBody>
          <a:bodyPr anchor="t" rtlCol="false" tIns="0" lIns="0" bIns="0" rIns="0">
            <a:spAutoFit/>
          </a:bodyPr>
          <a:lstStyle/>
          <a:p>
            <a:pPr algn="l" marL="592914" indent="-296457" lvl="1">
              <a:lnSpc>
                <a:spcPts val="3322"/>
              </a:lnSpc>
              <a:buFont typeface="Arial"/>
              <a:buChar char="•"/>
            </a:pPr>
            <a:r>
              <a:rPr lang="en-US" b="true" sz="2746">
                <a:solidFill>
                  <a:srgbClr val="FFFFFF"/>
                </a:solidFill>
                <a:latin typeface="DM Sans Bold"/>
                <a:ea typeface="DM Sans Bold"/>
                <a:cs typeface="DM Sans Bold"/>
                <a:sym typeface="DM Sans Bold"/>
              </a:rPr>
              <a:t>Goal</a:t>
            </a:r>
            <a:r>
              <a:rPr lang="en-US" sz="2746">
                <a:solidFill>
                  <a:srgbClr val="FFFFFF"/>
                </a:solidFill>
                <a:latin typeface="DM Sans"/>
                <a:ea typeface="DM Sans"/>
                <a:cs typeface="DM Sans"/>
                <a:sym typeface="DM Sans"/>
              </a:rPr>
              <a:t>: Predict whether an employee will be terminated or not based on their features.</a:t>
            </a:r>
          </a:p>
          <a:p>
            <a:pPr algn="l" marL="592914" indent="-296457" lvl="1">
              <a:lnSpc>
                <a:spcPts val="3322"/>
              </a:lnSpc>
              <a:buFont typeface="Arial"/>
              <a:buChar char="•"/>
            </a:pPr>
            <a:r>
              <a:rPr lang="en-US" b="true" sz="2746">
                <a:solidFill>
                  <a:srgbClr val="FFFFFF"/>
                </a:solidFill>
                <a:latin typeface="DM Sans Bold"/>
                <a:ea typeface="DM Sans Bold"/>
                <a:cs typeface="DM Sans Bold"/>
                <a:sym typeface="DM Sans Bold"/>
              </a:rPr>
              <a:t>Model choice</a:t>
            </a:r>
            <a:r>
              <a:rPr lang="en-US" sz="2746">
                <a:solidFill>
                  <a:srgbClr val="FFFFFF"/>
                </a:solidFill>
                <a:latin typeface="DM Sans"/>
                <a:ea typeface="DM Sans"/>
                <a:cs typeface="DM Sans"/>
                <a:sym typeface="DM Sans"/>
              </a:rPr>
              <a:t>: Logistic Regression</a:t>
            </a:r>
          </a:p>
          <a:p>
            <a:pPr algn="l" marL="592914" indent="-296457" lvl="1">
              <a:lnSpc>
                <a:spcPts val="3322"/>
              </a:lnSpc>
              <a:buFont typeface="Arial"/>
              <a:buChar char="•"/>
            </a:pPr>
            <a:r>
              <a:rPr lang="en-US" b="true" sz="2746">
                <a:solidFill>
                  <a:srgbClr val="FFFFFF"/>
                </a:solidFill>
                <a:latin typeface="DM Sans Bold"/>
                <a:ea typeface="DM Sans Bold"/>
                <a:cs typeface="DM Sans Bold"/>
                <a:sym typeface="DM Sans Bold"/>
              </a:rPr>
              <a:t>performance metrics</a:t>
            </a:r>
            <a:r>
              <a:rPr lang="en-US" sz="2746">
                <a:solidFill>
                  <a:srgbClr val="FFFFFF"/>
                </a:solidFill>
                <a:latin typeface="DM Sans"/>
                <a:ea typeface="DM Sans"/>
                <a:cs typeface="DM Sans"/>
                <a:sym typeface="DM Sans"/>
              </a:rPr>
              <a:t>: Accuracy .</a:t>
            </a:r>
          </a:p>
          <a:p>
            <a:pPr algn="l" marL="592914" indent="-296457" lvl="1">
              <a:lnSpc>
                <a:spcPts val="3322"/>
              </a:lnSpc>
              <a:buFont typeface="Arial"/>
              <a:buChar char="•"/>
            </a:pPr>
            <a:r>
              <a:rPr lang="en-US" sz="2746">
                <a:solidFill>
                  <a:srgbClr val="FFFFFF"/>
                </a:solidFill>
                <a:latin typeface="DM Sans"/>
                <a:ea typeface="DM Sans"/>
                <a:cs typeface="DM Sans"/>
                <a:sym typeface="DM Sans"/>
              </a:rPr>
              <a:t>With 99% accuracy, we can now predict which employees are at risk of termination, allowing HR to proactively intervene</a:t>
            </a:r>
          </a:p>
        </p:txBody>
      </p:sp>
      <p:sp>
        <p:nvSpPr>
          <p:cNvPr name="TextBox 6" id="6"/>
          <p:cNvSpPr txBox="true"/>
          <p:nvPr/>
        </p:nvSpPr>
        <p:spPr>
          <a:xfrm rot="0">
            <a:off x="311724" y="1493847"/>
            <a:ext cx="5760541" cy="770167"/>
          </a:xfrm>
          <a:prstGeom prst="rect">
            <a:avLst/>
          </a:prstGeom>
        </p:spPr>
        <p:txBody>
          <a:bodyPr anchor="t" rtlCol="false" tIns="0" lIns="0" bIns="0" rIns="0">
            <a:spAutoFit/>
          </a:bodyPr>
          <a:lstStyle/>
          <a:p>
            <a:pPr algn="ctr">
              <a:lnSpc>
                <a:spcPts val="6374"/>
              </a:lnSpc>
            </a:pPr>
            <a:r>
              <a:rPr lang="en-US" sz="4553" b="true">
                <a:solidFill>
                  <a:srgbClr val="FFFFFF"/>
                </a:solidFill>
                <a:latin typeface="Canva Sans Bold"/>
                <a:ea typeface="Canva Sans Bold"/>
                <a:cs typeface="Canva Sans Bold"/>
                <a:sym typeface="Canva Sans Bold"/>
              </a:rPr>
              <a:t>Feature Importance </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0" y="3507936"/>
            <a:ext cx="13101490" cy="2441563"/>
          </a:xfrm>
          <a:prstGeom prst="rect">
            <a:avLst/>
          </a:prstGeom>
        </p:spPr>
        <p:txBody>
          <a:bodyPr anchor="t" rtlCol="false" tIns="0" lIns="0" bIns="0" rIns="0">
            <a:spAutoFit/>
          </a:bodyPr>
          <a:lstStyle/>
          <a:p>
            <a:pPr algn="ctr">
              <a:lnSpc>
                <a:spcPts val="9800"/>
              </a:lnSpc>
            </a:pPr>
            <a:r>
              <a:rPr lang="en-US" sz="7000" b="true">
                <a:solidFill>
                  <a:srgbClr val="FFFBFB"/>
                </a:solidFill>
                <a:latin typeface="Canva Sans Bold"/>
                <a:ea typeface="Canva Sans Bold"/>
                <a:cs typeface="Canva Sans Bold"/>
                <a:sym typeface="Canva Sans Bold"/>
              </a:rPr>
              <a:t>Key Insights &amp; Recommendations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7768443" y="2433321"/>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January</a:t>
            </a:r>
          </a:p>
        </p:txBody>
      </p:sp>
      <p:sp>
        <p:nvSpPr>
          <p:cNvPr name="TextBox 3" id="3"/>
          <p:cNvSpPr txBox="true"/>
          <p:nvPr/>
        </p:nvSpPr>
        <p:spPr>
          <a:xfrm rot="0">
            <a:off x="8432849" y="7170333"/>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May</a:t>
            </a:r>
          </a:p>
        </p:txBody>
      </p:sp>
      <p:sp>
        <p:nvSpPr>
          <p:cNvPr name="Freeform 4" id="4"/>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7549" y="1897784"/>
            <a:ext cx="16230600" cy="6842792"/>
          </a:xfrm>
          <a:prstGeom prst="rect">
            <a:avLst/>
          </a:prstGeom>
        </p:spPr>
        <p:txBody>
          <a:bodyPr anchor="t" rtlCol="false" tIns="0" lIns="0" bIns="0" rIns="0">
            <a:spAutoFit/>
          </a:bodyPr>
          <a:lstStyle/>
          <a:p>
            <a:pPr algn="l" marL="696007" indent="-348004" lvl="1">
              <a:lnSpc>
                <a:spcPts val="4513"/>
              </a:lnSpc>
              <a:spcBef>
                <a:spcPct val="0"/>
              </a:spcBef>
              <a:buFont typeface="Arial"/>
              <a:buChar char="•"/>
            </a:pPr>
            <a:r>
              <a:rPr lang="en-US" b="true" sz="3223">
                <a:solidFill>
                  <a:srgbClr val="0071C9"/>
                </a:solidFill>
                <a:latin typeface="Canva Sans Bold"/>
                <a:ea typeface="Canva Sans Bold"/>
                <a:cs typeface="Canva Sans Bold"/>
                <a:sym typeface="Canva Sans Bold"/>
              </a:rPr>
              <a:t>Key Drivers</a:t>
            </a:r>
            <a:r>
              <a:rPr lang="en-US" sz="3223">
                <a:solidFill>
                  <a:srgbClr val="FFFFFF"/>
                </a:solidFill>
                <a:latin typeface="Canva Sans"/>
                <a:ea typeface="Canva Sans"/>
                <a:cs typeface="Canva Sans"/>
                <a:sym typeface="Canva Sans"/>
              </a:rPr>
              <a:t>: Salary, Absences, Late Days, Number of Projects, Age,and Department are key indicators </a:t>
            </a:r>
            <a:r>
              <a:rPr lang="en-US" sz="3223">
                <a:solidFill>
                  <a:srgbClr val="FFFFFF"/>
                </a:solidFill>
                <a:latin typeface="Canva Sans"/>
                <a:ea typeface="Canva Sans"/>
                <a:cs typeface="Canva Sans"/>
                <a:sym typeface="Canva Sans"/>
              </a:rPr>
              <a:t>of potential turnover.</a:t>
            </a:r>
          </a:p>
          <a:p>
            <a:pPr algn="l" marL="696007" indent="-348004" lvl="1">
              <a:lnSpc>
                <a:spcPts val="4513"/>
              </a:lnSpc>
              <a:spcBef>
                <a:spcPct val="0"/>
              </a:spcBef>
              <a:buFont typeface="Arial"/>
              <a:buChar char="•"/>
            </a:pPr>
            <a:r>
              <a:rPr lang="en-US" b="true" sz="3223">
                <a:solidFill>
                  <a:srgbClr val="0071C9"/>
                </a:solidFill>
                <a:latin typeface="Canva Sans Bold"/>
                <a:ea typeface="Canva Sans Bold"/>
                <a:cs typeface="Canva Sans Bold"/>
                <a:sym typeface="Canva Sans Bold"/>
              </a:rPr>
              <a:t>Turnover Trends</a:t>
            </a:r>
            <a:r>
              <a:rPr lang="en-US" sz="3223">
                <a:solidFill>
                  <a:srgbClr val="FFFFFF"/>
                </a:solidFill>
                <a:latin typeface="Canva Sans"/>
                <a:ea typeface="Canva Sans"/>
                <a:cs typeface="Canva Sans"/>
                <a:sym typeface="Canva Sans"/>
              </a:rPr>
              <a:t>: Product department have higher turnover, employees of avg. Age = 42 are most at risk.</a:t>
            </a:r>
          </a:p>
          <a:p>
            <a:pPr algn="l" marL="696007" indent="-348004" lvl="1">
              <a:lnSpc>
                <a:spcPts val="4513"/>
              </a:lnSpc>
              <a:spcBef>
                <a:spcPct val="0"/>
              </a:spcBef>
              <a:buFont typeface="Arial"/>
              <a:buChar char="•"/>
            </a:pPr>
            <a:r>
              <a:rPr lang="en-US" sz="3223">
                <a:solidFill>
                  <a:srgbClr val="0071C9"/>
                </a:solidFill>
                <a:latin typeface="Canva Sans"/>
                <a:ea typeface="Canva Sans"/>
                <a:cs typeface="Canva Sans"/>
                <a:sym typeface="Canva Sans"/>
              </a:rPr>
              <a:t>Recommendations</a:t>
            </a:r>
            <a:r>
              <a:rPr lang="en-US" sz="3223">
                <a:solidFill>
                  <a:srgbClr val="FFFFFF"/>
                </a:solidFill>
                <a:latin typeface="Canva Sans"/>
                <a:ea typeface="Canva Sans"/>
                <a:cs typeface="Canva Sans"/>
                <a:sym typeface="Canva Sans"/>
              </a:rPr>
              <a:t>: Based on your analysis, propose actionable strategies for HR:</a:t>
            </a:r>
          </a:p>
          <a:p>
            <a:pPr algn="l" marL="1392014" indent="-464005" lvl="2">
              <a:lnSpc>
                <a:spcPts val="4513"/>
              </a:lnSpc>
              <a:spcBef>
                <a:spcPct val="0"/>
              </a:spcBef>
              <a:buFont typeface="Arial"/>
              <a:buChar char="⚬"/>
            </a:pPr>
            <a:r>
              <a:rPr lang="en-US" sz="3223">
                <a:solidFill>
                  <a:srgbClr val="FFFFFF"/>
                </a:solidFill>
                <a:latin typeface="Canva Sans"/>
                <a:ea typeface="Canva Sans"/>
                <a:cs typeface="Canva Sans"/>
                <a:sym typeface="Canva Sans"/>
              </a:rPr>
              <a:t>Offer better engagement programs for high-risk employees.</a:t>
            </a:r>
          </a:p>
          <a:p>
            <a:pPr algn="l" marL="1392014" indent="-464005" lvl="2">
              <a:lnSpc>
                <a:spcPts val="4513"/>
              </a:lnSpc>
              <a:spcBef>
                <a:spcPct val="0"/>
              </a:spcBef>
              <a:buFont typeface="Arial"/>
              <a:buChar char="⚬"/>
            </a:pPr>
            <a:r>
              <a:rPr lang="en-US" sz="3223">
                <a:solidFill>
                  <a:srgbClr val="FFFFFF"/>
                </a:solidFill>
                <a:latin typeface="Canva Sans"/>
                <a:ea typeface="Canva Sans"/>
                <a:cs typeface="Canva Sans"/>
                <a:sym typeface="Canva Sans"/>
              </a:rPr>
              <a:t>Create targeted retention programs in departments with high turnover.</a:t>
            </a:r>
          </a:p>
          <a:p>
            <a:pPr algn="l" marL="1392014" indent="-464005" lvl="2">
              <a:lnSpc>
                <a:spcPts val="4513"/>
              </a:lnSpc>
              <a:spcBef>
                <a:spcPct val="0"/>
              </a:spcBef>
              <a:buFont typeface="Arial"/>
              <a:buChar char="⚬"/>
            </a:pPr>
            <a:r>
              <a:rPr lang="en-US" sz="3223">
                <a:solidFill>
                  <a:srgbClr val="FFFFFF"/>
                </a:solidFill>
                <a:latin typeface="Canva Sans"/>
                <a:ea typeface="Canva Sans"/>
                <a:cs typeface="Canva Sans"/>
                <a:sym typeface="Canva Sans"/>
              </a:rPr>
              <a:t>Improve Policy of Attendance for employees</a:t>
            </a:r>
          </a:p>
          <a:p>
            <a:pPr algn="l" marL="1392014" indent="-464005" lvl="2">
              <a:lnSpc>
                <a:spcPts val="4513"/>
              </a:lnSpc>
              <a:spcBef>
                <a:spcPct val="0"/>
              </a:spcBef>
              <a:buFont typeface="Arial"/>
              <a:buChar char="⚬"/>
            </a:pPr>
            <a:r>
              <a:rPr lang="en-US" sz="3223">
                <a:solidFill>
                  <a:srgbClr val="FFFFFF"/>
                </a:solidFill>
                <a:latin typeface="Canva Sans"/>
                <a:ea typeface="Canva Sans"/>
                <a:cs typeface="Canva Sans"/>
                <a:sym typeface="Canva Sans"/>
              </a:rPr>
              <a:t>Provide competitive Salaries of Mid Level </a:t>
            </a:r>
          </a:p>
          <a:p>
            <a:pPr algn="l" marL="1392014" indent="-464005" lvl="2">
              <a:lnSpc>
                <a:spcPts val="4513"/>
              </a:lnSpc>
              <a:spcBef>
                <a:spcPct val="0"/>
              </a:spcBef>
              <a:buFont typeface="Arial"/>
              <a:buChar char="⚬"/>
            </a:pPr>
            <a:r>
              <a:rPr lang="en-US" sz="3223">
                <a:solidFill>
                  <a:srgbClr val="FFFFFF"/>
                </a:solidFill>
                <a:latin typeface="Canva Sans"/>
                <a:ea typeface="Canva Sans"/>
                <a:cs typeface="Canva Sans"/>
                <a:sym typeface="Canva Sans"/>
              </a:rPr>
              <a:t>Provide Chanaging for develop career</a:t>
            </a:r>
          </a:p>
          <a:p>
            <a:pPr algn="l">
              <a:lnSpc>
                <a:spcPts val="4513"/>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TextBox 2" id="2"/>
          <p:cNvSpPr txBox="true"/>
          <p:nvPr/>
        </p:nvSpPr>
        <p:spPr>
          <a:xfrm rot="0">
            <a:off x="7768443" y="2433321"/>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January</a:t>
            </a:r>
          </a:p>
        </p:txBody>
      </p:sp>
      <p:sp>
        <p:nvSpPr>
          <p:cNvPr name="TextBox 3" id="3"/>
          <p:cNvSpPr txBox="true"/>
          <p:nvPr/>
        </p:nvSpPr>
        <p:spPr>
          <a:xfrm rot="0">
            <a:off x="8432849" y="7170333"/>
            <a:ext cx="2745282" cy="628474"/>
          </a:xfrm>
          <a:prstGeom prst="rect">
            <a:avLst/>
          </a:prstGeom>
        </p:spPr>
        <p:txBody>
          <a:bodyPr anchor="t" rtlCol="false" tIns="0" lIns="0" bIns="0" rIns="0">
            <a:spAutoFit/>
          </a:bodyPr>
          <a:lstStyle/>
          <a:p>
            <a:pPr algn="ctr" marL="0" indent="0" lvl="0">
              <a:lnSpc>
                <a:spcPts val="5185"/>
              </a:lnSpc>
              <a:spcBef>
                <a:spcPct val="0"/>
              </a:spcBef>
            </a:pPr>
            <a:r>
              <a:rPr lang="en-US" b="true" sz="3757">
                <a:solidFill>
                  <a:srgbClr val="051D40"/>
                </a:solidFill>
                <a:latin typeface="DM Sans Bold"/>
                <a:ea typeface="DM Sans Bold"/>
                <a:cs typeface="DM Sans Bold"/>
                <a:sym typeface="DM Sans Bold"/>
              </a:rPr>
              <a:t>May</a:t>
            </a:r>
          </a:p>
        </p:txBody>
      </p:sp>
      <p:sp>
        <p:nvSpPr>
          <p:cNvPr name="Freeform 4" id="4"/>
          <p:cNvSpPr/>
          <p:nvPr/>
        </p:nvSpPr>
        <p:spPr>
          <a:xfrm flipH="false" flipV="false" rot="0">
            <a:off x="-2519628" y="7227483"/>
            <a:ext cx="7086596" cy="7086596"/>
          </a:xfrm>
          <a:custGeom>
            <a:avLst/>
            <a:gdLst/>
            <a:ahLst/>
            <a:cxnLst/>
            <a:rect r="r" b="b" t="t" l="l"/>
            <a:pathLst>
              <a:path h="7086596" w="7086596">
                <a:moveTo>
                  <a:pt x="0" y="0"/>
                </a:moveTo>
                <a:lnTo>
                  <a:pt x="7086596" y="0"/>
                </a:lnTo>
                <a:lnTo>
                  <a:pt x="7086596" y="7086596"/>
                </a:lnTo>
                <a:lnTo>
                  <a:pt x="0" y="708659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10436461">
            <a:off x="14152110" y="-4118246"/>
            <a:ext cx="6566182" cy="6566182"/>
          </a:xfrm>
          <a:custGeom>
            <a:avLst/>
            <a:gdLst/>
            <a:ahLst/>
            <a:cxnLst/>
            <a:rect r="r" b="b" t="t" l="l"/>
            <a:pathLst>
              <a:path h="6566182" w="6566182">
                <a:moveTo>
                  <a:pt x="0" y="0"/>
                </a:moveTo>
                <a:lnTo>
                  <a:pt x="6566182" y="0"/>
                </a:lnTo>
                <a:lnTo>
                  <a:pt x="6566182" y="6566183"/>
                </a:lnTo>
                <a:lnTo>
                  <a:pt x="0" y="656618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317549" y="1859684"/>
            <a:ext cx="3910330" cy="929038"/>
          </a:xfrm>
          <a:prstGeom prst="rect">
            <a:avLst/>
          </a:prstGeom>
        </p:spPr>
        <p:txBody>
          <a:bodyPr anchor="t" rtlCol="false" tIns="0" lIns="0" bIns="0" rIns="0">
            <a:spAutoFit/>
          </a:bodyPr>
          <a:lstStyle/>
          <a:p>
            <a:pPr algn="l">
              <a:lnSpc>
                <a:spcPts val="7593"/>
              </a:lnSpc>
            </a:pPr>
            <a:r>
              <a:rPr lang="en-US" sz="5423">
                <a:solidFill>
                  <a:srgbClr val="145DA0"/>
                </a:solidFill>
                <a:latin typeface="Canva Sans"/>
                <a:ea typeface="Canva Sans"/>
                <a:cs typeface="Canva Sans"/>
                <a:sym typeface="Canva Sans"/>
              </a:rPr>
              <a:t>References </a:t>
            </a:r>
          </a:p>
        </p:txBody>
      </p:sp>
      <p:sp>
        <p:nvSpPr>
          <p:cNvPr name="TextBox 7" id="7"/>
          <p:cNvSpPr txBox="true"/>
          <p:nvPr/>
        </p:nvSpPr>
        <p:spPr>
          <a:xfrm rot="0">
            <a:off x="1266976" y="3403235"/>
            <a:ext cx="9062192" cy="2974272"/>
          </a:xfrm>
          <a:prstGeom prst="rect">
            <a:avLst/>
          </a:prstGeom>
        </p:spPr>
        <p:txBody>
          <a:bodyPr anchor="t" rtlCol="false" tIns="0" lIns="0" bIns="0" rIns="0">
            <a:spAutoFit/>
          </a:bodyPr>
          <a:lstStyle/>
          <a:p>
            <a:pPr algn="l">
              <a:lnSpc>
                <a:spcPts val="7900"/>
              </a:lnSpc>
              <a:spcBef>
                <a:spcPct val="0"/>
              </a:spcBef>
            </a:pPr>
            <a:r>
              <a:rPr lang="en-US" sz="5725">
                <a:solidFill>
                  <a:srgbClr val="145DA0"/>
                </a:solidFill>
                <a:latin typeface="DM Sans"/>
                <a:ea typeface="DM Sans"/>
                <a:cs typeface="DM Sans"/>
                <a:sym typeface="DM Sans"/>
              </a:rPr>
              <a:t>Data Sources: </a:t>
            </a:r>
            <a:r>
              <a:rPr lang="en-US" sz="5725" u="sng">
                <a:solidFill>
                  <a:srgbClr val="FFFBFB"/>
                </a:solidFill>
                <a:latin typeface="DM Sans"/>
                <a:ea typeface="DM Sans"/>
                <a:cs typeface="DM Sans"/>
                <a:sym typeface="DM Sans"/>
              </a:rPr>
              <a:t>Kaggle</a:t>
            </a:r>
          </a:p>
          <a:p>
            <a:pPr algn="l">
              <a:lnSpc>
                <a:spcPts val="7900"/>
              </a:lnSpc>
              <a:spcBef>
                <a:spcPct val="0"/>
              </a:spcBef>
            </a:pPr>
            <a:r>
              <a:rPr lang="en-US" sz="5725">
                <a:solidFill>
                  <a:srgbClr val="145DA0"/>
                </a:solidFill>
                <a:latin typeface="DM Sans"/>
                <a:ea typeface="DM Sans"/>
                <a:cs typeface="DM Sans"/>
                <a:sym typeface="DM Sans"/>
              </a:rPr>
              <a:t>HR Articles:  </a:t>
            </a:r>
            <a:r>
              <a:rPr lang="en-US" sz="5725" u="sng">
                <a:solidFill>
                  <a:srgbClr val="FFFBFB"/>
                </a:solidFill>
                <a:latin typeface="DM Sans"/>
                <a:ea typeface="DM Sans"/>
                <a:cs typeface="DM Sans"/>
                <a:sym typeface="DM Sans"/>
              </a:rPr>
              <a:t>ResearchGate</a:t>
            </a:r>
          </a:p>
          <a:p>
            <a:pPr algn="l">
              <a:lnSpc>
                <a:spcPts val="7900"/>
              </a:lnSpc>
              <a:spcBef>
                <a:spcPct val="0"/>
              </a:spcBef>
            </a:pPr>
            <a:r>
              <a:rPr lang="en-US" sz="5725">
                <a:solidFill>
                  <a:srgbClr val="145DA0"/>
                </a:solidFill>
                <a:latin typeface="DM Sans"/>
                <a:ea typeface="DM Sans"/>
                <a:cs typeface="DM Sans"/>
                <a:sym typeface="DM Sans"/>
              </a:rPr>
              <a:t>GitHub: </a:t>
            </a:r>
            <a:r>
              <a:rPr lang="en-US" sz="5725" u="sng">
                <a:solidFill>
                  <a:srgbClr val="FFFBFB"/>
                </a:solidFill>
                <a:latin typeface="DM Sans"/>
                <a:ea typeface="DM Sans"/>
                <a:cs typeface="DM Sans"/>
                <a:sym typeface="DM Sans"/>
                <a:hlinkClick r:id="rId4" tooltip="https://github.com/lotaa/Final-Project-Data-Analysis-HR-"/>
              </a:rPr>
              <a:t>LINK</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sp>
        <p:nvSpPr>
          <p:cNvPr name="Freeform 2" id="2"/>
          <p:cNvSpPr/>
          <p:nvPr/>
        </p:nvSpPr>
        <p:spPr>
          <a:xfrm flipH="false" flipV="false" rot="1313163">
            <a:off x="-4261137" y="6573910"/>
            <a:ext cx="9085628" cy="5368780"/>
          </a:xfrm>
          <a:custGeom>
            <a:avLst/>
            <a:gdLst/>
            <a:ahLst/>
            <a:cxnLst/>
            <a:rect r="r" b="b" t="t" l="l"/>
            <a:pathLst>
              <a:path h="5368780" w="9085628">
                <a:moveTo>
                  <a:pt x="0" y="0"/>
                </a:moveTo>
                <a:lnTo>
                  <a:pt x="9085628" y="0"/>
                </a:lnTo>
                <a:lnTo>
                  <a:pt x="9085628"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13163">
            <a:off x="14330817" y="-1655690"/>
            <a:ext cx="9085628" cy="5368780"/>
          </a:xfrm>
          <a:custGeom>
            <a:avLst/>
            <a:gdLst/>
            <a:ahLst/>
            <a:cxnLst/>
            <a:rect r="r" b="b" t="t" l="l"/>
            <a:pathLst>
              <a:path h="5368780" w="9085628">
                <a:moveTo>
                  <a:pt x="0" y="0"/>
                </a:moveTo>
                <a:lnTo>
                  <a:pt x="9085629" y="0"/>
                </a:lnTo>
                <a:lnTo>
                  <a:pt x="9085629" y="5368780"/>
                </a:lnTo>
                <a:lnTo>
                  <a:pt x="0" y="53687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5045356" y="1718581"/>
            <a:ext cx="8197288" cy="818374"/>
          </a:xfrm>
          <a:prstGeom prst="rect">
            <a:avLst/>
          </a:prstGeom>
        </p:spPr>
        <p:txBody>
          <a:bodyPr anchor="t" rtlCol="false" tIns="0" lIns="0" bIns="0" rIns="0">
            <a:spAutoFit/>
          </a:bodyPr>
          <a:lstStyle/>
          <a:p>
            <a:pPr algn="ctr" marL="0" indent="0" lvl="0">
              <a:lnSpc>
                <a:spcPts val="6451"/>
              </a:lnSpc>
              <a:spcBef>
                <a:spcPct val="0"/>
              </a:spcBef>
            </a:pPr>
            <a:r>
              <a:rPr lang="en-US" b="true" sz="5376">
                <a:solidFill>
                  <a:srgbClr val="FFFFFF"/>
                </a:solidFill>
                <a:latin typeface="Now Bold"/>
                <a:ea typeface="Now Bold"/>
                <a:cs typeface="Now Bold"/>
                <a:sym typeface="Now Bold"/>
              </a:rPr>
              <a:t>NEXT PROJECT</a:t>
            </a:r>
          </a:p>
        </p:txBody>
      </p:sp>
      <p:sp>
        <p:nvSpPr>
          <p:cNvPr name="TextBox 5" id="5"/>
          <p:cNvSpPr txBox="true"/>
          <p:nvPr/>
        </p:nvSpPr>
        <p:spPr>
          <a:xfrm rot="0">
            <a:off x="3614483" y="4422201"/>
            <a:ext cx="10596820" cy="790806"/>
          </a:xfrm>
          <a:prstGeom prst="rect">
            <a:avLst/>
          </a:prstGeom>
        </p:spPr>
        <p:txBody>
          <a:bodyPr anchor="t" rtlCol="false" tIns="0" lIns="0" bIns="0" rIns="0">
            <a:spAutoFit/>
          </a:bodyPr>
          <a:lstStyle/>
          <a:p>
            <a:pPr algn="ctr">
              <a:lnSpc>
                <a:spcPts val="3235"/>
              </a:lnSpc>
            </a:pPr>
            <a:r>
              <a:rPr lang="en-US" sz="2344">
                <a:solidFill>
                  <a:srgbClr val="FFFFFF"/>
                </a:solidFill>
                <a:latin typeface="DM Sans"/>
                <a:ea typeface="DM Sans"/>
                <a:cs typeface="DM Sans"/>
                <a:sym typeface="DM Sans"/>
              </a:rPr>
              <a:t>Create Recommendation System </a:t>
            </a:r>
          </a:p>
          <a:p>
            <a:pPr algn="ctr" marL="0" indent="0" lvl="0">
              <a:lnSpc>
                <a:spcPts val="3235"/>
              </a:lnSpc>
              <a:spcBef>
                <a:spcPct val="0"/>
              </a:spcBef>
            </a:pPr>
            <a:r>
              <a:rPr lang="en-US" sz="2344">
                <a:solidFill>
                  <a:srgbClr val="FFFFFF"/>
                </a:solidFill>
                <a:latin typeface="DM Sans"/>
                <a:ea typeface="DM Sans"/>
                <a:cs typeface="DM Sans"/>
                <a:sym typeface="DM Sans"/>
              </a:rPr>
              <a:t>to Recommend for each employee course and project to develop themself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16683520" y="1590911"/>
            <a:ext cx="2651835" cy="2651835"/>
          </a:xfrm>
          <a:custGeom>
            <a:avLst/>
            <a:gdLst/>
            <a:ahLst/>
            <a:cxnLst/>
            <a:rect r="r" b="b" t="t" l="l"/>
            <a:pathLst>
              <a:path h="2651835" w="2651835">
                <a:moveTo>
                  <a:pt x="0" y="0"/>
                </a:moveTo>
                <a:lnTo>
                  <a:pt x="2651835" y="0"/>
                </a:lnTo>
                <a:lnTo>
                  <a:pt x="2651835"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grpSp>
        <p:nvGrpSpPr>
          <p:cNvPr name="Group 3" id="3"/>
          <p:cNvGrpSpPr>
            <a:grpSpLocks noChangeAspect="true"/>
          </p:cNvGrpSpPr>
          <p:nvPr/>
        </p:nvGrpSpPr>
        <p:grpSpPr>
          <a:xfrm rot="0">
            <a:off x="10637321" y="2636321"/>
            <a:ext cx="7650679" cy="7650679"/>
            <a:chOff x="0" y="0"/>
            <a:chExt cx="3331210" cy="3331210"/>
          </a:xfrm>
        </p:grpSpPr>
        <p:sp>
          <p:nvSpPr>
            <p:cNvPr name="Freeform 4" id="4"/>
            <p:cNvSpPr/>
            <p:nvPr/>
          </p:nvSpPr>
          <p:spPr>
            <a:xfrm flipH="false" flipV="false" rot="0">
              <a:off x="0" y="0"/>
              <a:ext cx="3331210" cy="3331210"/>
            </a:xfrm>
            <a:custGeom>
              <a:avLst/>
              <a:gdLst/>
              <a:ahLst/>
              <a:cxnLst/>
              <a:rect r="r" b="b" t="t" l="l"/>
              <a:pathLst>
                <a:path h="3331210" w="3331210">
                  <a:moveTo>
                    <a:pt x="3331210" y="3331210"/>
                  </a:moveTo>
                  <a:lnTo>
                    <a:pt x="0" y="3331210"/>
                  </a:lnTo>
                  <a:cubicBezTo>
                    <a:pt x="0" y="1490980"/>
                    <a:pt x="1490980" y="0"/>
                    <a:pt x="3331210" y="0"/>
                  </a:cubicBezTo>
                  <a:lnTo>
                    <a:pt x="3331210" y="3331210"/>
                  </a:lnTo>
                  <a:close/>
                </a:path>
              </a:pathLst>
            </a:custGeom>
            <a:blipFill>
              <a:blip r:embed="rId4"/>
              <a:stretch>
                <a:fillRect l="-25000" t="0" r="-25000" b="0"/>
              </a:stretch>
            </a:blipFill>
          </p:spPr>
        </p:sp>
      </p:grpSp>
      <p:sp>
        <p:nvSpPr>
          <p:cNvPr name="TextBox 5" id="5"/>
          <p:cNvSpPr txBox="true"/>
          <p:nvPr/>
        </p:nvSpPr>
        <p:spPr>
          <a:xfrm rot="0">
            <a:off x="2255514" y="5730689"/>
            <a:ext cx="9364819" cy="617560"/>
          </a:xfrm>
          <a:prstGeom prst="rect">
            <a:avLst/>
          </a:prstGeom>
        </p:spPr>
        <p:txBody>
          <a:bodyPr anchor="t" rtlCol="false" tIns="0" lIns="0" bIns="0" rIns="0">
            <a:spAutoFit/>
          </a:bodyPr>
          <a:lstStyle/>
          <a:p>
            <a:pPr algn="l" marL="0" indent="0" lvl="0">
              <a:lnSpc>
                <a:spcPts val="5099"/>
              </a:lnSpc>
              <a:spcBef>
                <a:spcPct val="0"/>
              </a:spcBef>
            </a:pPr>
            <a:r>
              <a:rPr lang="en-US" b="true" sz="3695">
                <a:solidFill>
                  <a:srgbClr val="4BD1FB"/>
                </a:solidFill>
                <a:latin typeface="DM Sans Bold"/>
                <a:ea typeface="DM Sans Bold"/>
                <a:cs typeface="DM Sans Bold"/>
                <a:sym typeface="DM Sans Bold"/>
              </a:rPr>
              <a:t>Connect with us.</a:t>
            </a:r>
          </a:p>
        </p:txBody>
      </p:sp>
      <p:sp>
        <p:nvSpPr>
          <p:cNvPr name="TextBox 6" id="6"/>
          <p:cNvSpPr txBox="true"/>
          <p:nvPr/>
        </p:nvSpPr>
        <p:spPr>
          <a:xfrm rot="0">
            <a:off x="2255514" y="2773954"/>
            <a:ext cx="10434893" cy="2623360"/>
          </a:xfrm>
          <a:prstGeom prst="rect">
            <a:avLst/>
          </a:prstGeom>
        </p:spPr>
        <p:txBody>
          <a:bodyPr anchor="t" rtlCol="false" tIns="0" lIns="0" bIns="0" rIns="0">
            <a:spAutoFit/>
          </a:bodyPr>
          <a:lstStyle/>
          <a:p>
            <a:pPr algn="l" marL="0" indent="0" lvl="0">
              <a:lnSpc>
                <a:spcPts val="10543"/>
              </a:lnSpc>
            </a:pPr>
            <a:r>
              <a:rPr lang="en-US" b="true" sz="7530" spc="459">
                <a:solidFill>
                  <a:srgbClr val="FFFFFF"/>
                </a:solidFill>
                <a:latin typeface="Now Bold"/>
                <a:ea typeface="Now Bold"/>
                <a:cs typeface="Now Bold"/>
                <a:sym typeface="Now Bold"/>
              </a:rPr>
              <a:t>Thank's For Watching</a:t>
            </a:r>
          </a:p>
        </p:txBody>
      </p:sp>
      <p:sp>
        <p:nvSpPr>
          <p:cNvPr name="TextBox 7" id="7"/>
          <p:cNvSpPr txBox="true"/>
          <p:nvPr/>
        </p:nvSpPr>
        <p:spPr>
          <a:xfrm rot="0">
            <a:off x="1999004" y="2188067"/>
            <a:ext cx="1810574" cy="338237"/>
          </a:xfrm>
          <a:prstGeom prst="rect">
            <a:avLst/>
          </a:prstGeom>
        </p:spPr>
        <p:txBody>
          <a:bodyPr anchor="t" rtlCol="false" tIns="0" lIns="0" bIns="0" rIns="0">
            <a:spAutoFit/>
          </a:bodyPr>
          <a:lstStyle/>
          <a:p>
            <a:pPr algn="l">
              <a:lnSpc>
                <a:spcPts val="2666"/>
              </a:lnSpc>
            </a:pPr>
            <a:r>
              <a:rPr lang="en-US" sz="2167" i="true" spc="-43">
                <a:solidFill>
                  <a:srgbClr val="56AEFF"/>
                </a:solidFill>
                <a:latin typeface="DM Sans Italics"/>
                <a:ea typeface="DM Sans Italics"/>
                <a:cs typeface="DM Sans Italics"/>
                <a:sym typeface="DM Sans Italics"/>
              </a:rPr>
              <a:t>NovaArk</a:t>
            </a:r>
          </a:p>
        </p:txBody>
      </p:sp>
      <p:sp>
        <p:nvSpPr>
          <p:cNvPr name="Freeform 8" id="8"/>
          <p:cNvSpPr/>
          <p:nvPr/>
        </p:nvSpPr>
        <p:spPr>
          <a:xfrm flipH="false" flipV="false" rot="0">
            <a:off x="-789475" y="-570381"/>
            <a:ext cx="2651835" cy="2651835"/>
          </a:xfrm>
          <a:custGeom>
            <a:avLst/>
            <a:gdLst/>
            <a:ahLst/>
            <a:cxnLst/>
            <a:rect r="r" b="b" t="t" l="l"/>
            <a:pathLst>
              <a:path h="2651835" w="2651835">
                <a:moveTo>
                  <a:pt x="0" y="0"/>
                </a:moveTo>
                <a:lnTo>
                  <a:pt x="2651836" y="0"/>
                </a:lnTo>
                <a:lnTo>
                  <a:pt x="2651836" y="2651835"/>
                </a:lnTo>
                <a:lnTo>
                  <a:pt x="0" y="2651835"/>
                </a:lnTo>
                <a:lnTo>
                  <a:pt x="0" y="0"/>
                </a:lnTo>
                <a:close/>
              </a:path>
            </a:pathLst>
          </a:custGeom>
          <a:blipFill>
            <a:blip r:embed="rId2">
              <a:alphaModFix amt="20999"/>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p:nvPr/>
        </p:nvGrpSpPr>
        <p:grpSpPr>
          <a:xfrm rot="0">
            <a:off x="2986667" y="3084143"/>
            <a:ext cx="2613061" cy="2273181"/>
            <a:chOff x="0" y="0"/>
            <a:chExt cx="991873" cy="862860"/>
          </a:xfrm>
        </p:grpSpPr>
        <p:sp>
          <p:nvSpPr>
            <p:cNvPr name="Freeform 3" id="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4" id="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5" id="5"/>
          <p:cNvSpPr/>
          <p:nvPr/>
        </p:nvSpPr>
        <p:spPr>
          <a:xfrm flipV="true">
            <a:off x="3133964" y="4640463"/>
            <a:ext cx="2203125" cy="0"/>
          </a:xfrm>
          <a:prstGeom prst="line">
            <a:avLst/>
          </a:prstGeom>
          <a:ln cap="flat" w="38100">
            <a:solidFill>
              <a:srgbClr val="FFFFFF"/>
            </a:solidFill>
            <a:prstDash val="solid"/>
            <a:headEnd type="none" len="sm" w="sm"/>
            <a:tailEnd type="none" len="sm" w="sm"/>
          </a:ln>
        </p:spPr>
      </p:sp>
      <p:grpSp>
        <p:nvGrpSpPr>
          <p:cNvPr name="Group 6" id="6"/>
          <p:cNvGrpSpPr/>
          <p:nvPr/>
        </p:nvGrpSpPr>
        <p:grpSpPr>
          <a:xfrm rot="0">
            <a:off x="5844564" y="3084143"/>
            <a:ext cx="2613061" cy="2273181"/>
            <a:chOff x="0" y="0"/>
            <a:chExt cx="991873" cy="862860"/>
          </a:xfrm>
        </p:grpSpPr>
        <p:sp>
          <p:nvSpPr>
            <p:cNvPr name="Freeform 7" id="7"/>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8" id="8"/>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9" id="9"/>
          <p:cNvSpPr/>
          <p:nvPr/>
        </p:nvSpPr>
        <p:spPr>
          <a:xfrm flipV="true">
            <a:off x="5991861" y="4640463"/>
            <a:ext cx="2203125" cy="0"/>
          </a:xfrm>
          <a:prstGeom prst="line">
            <a:avLst/>
          </a:prstGeom>
          <a:ln cap="flat" w="38100">
            <a:solidFill>
              <a:srgbClr val="FFFFFF"/>
            </a:solidFill>
            <a:prstDash val="solid"/>
            <a:headEnd type="none" len="sm" w="sm"/>
            <a:tailEnd type="none" len="sm" w="sm"/>
          </a:ln>
        </p:spPr>
      </p:sp>
      <p:grpSp>
        <p:nvGrpSpPr>
          <p:cNvPr name="Group 10" id="10"/>
          <p:cNvGrpSpPr/>
          <p:nvPr/>
        </p:nvGrpSpPr>
        <p:grpSpPr>
          <a:xfrm rot="0">
            <a:off x="2986667" y="5870734"/>
            <a:ext cx="2613061" cy="2252658"/>
            <a:chOff x="0" y="0"/>
            <a:chExt cx="991873" cy="855070"/>
          </a:xfrm>
        </p:grpSpPr>
        <p:sp>
          <p:nvSpPr>
            <p:cNvPr name="Freeform 11" id="11"/>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2" id="12"/>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3" id="13"/>
          <p:cNvSpPr/>
          <p:nvPr/>
        </p:nvSpPr>
        <p:spPr>
          <a:xfrm flipV="true">
            <a:off x="3133964" y="7427054"/>
            <a:ext cx="2203125" cy="0"/>
          </a:xfrm>
          <a:prstGeom prst="line">
            <a:avLst/>
          </a:prstGeom>
          <a:ln cap="flat" w="38100">
            <a:solidFill>
              <a:srgbClr val="FFFFFF"/>
            </a:solidFill>
            <a:prstDash val="solid"/>
            <a:headEnd type="none" len="sm" w="sm"/>
            <a:tailEnd type="none" len="sm" w="sm"/>
          </a:ln>
        </p:spPr>
      </p:sp>
      <p:grpSp>
        <p:nvGrpSpPr>
          <p:cNvPr name="Group 14" id="14"/>
          <p:cNvGrpSpPr/>
          <p:nvPr/>
        </p:nvGrpSpPr>
        <p:grpSpPr>
          <a:xfrm rot="0">
            <a:off x="5844564" y="5870734"/>
            <a:ext cx="2613061" cy="2252658"/>
            <a:chOff x="0" y="0"/>
            <a:chExt cx="991873" cy="855070"/>
          </a:xfrm>
        </p:grpSpPr>
        <p:sp>
          <p:nvSpPr>
            <p:cNvPr name="Freeform 15" id="15"/>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16" id="16"/>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17" id="17"/>
          <p:cNvSpPr/>
          <p:nvPr/>
        </p:nvSpPr>
        <p:spPr>
          <a:xfrm flipV="true">
            <a:off x="5991861" y="7427054"/>
            <a:ext cx="2203125" cy="0"/>
          </a:xfrm>
          <a:prstGeom prst="line">
            <a:avLst/>
          </a:prstGeom>
          <a:ln cap="flat" w="38100">
            <a:solidFill>
              <a:srgbClr val="FFFFFF"/>
            </a:solidFill>
            <a:prstDash val="solid"/>
            <a:headEnd type="none" len="sm" w="sm"/>
            <a:tailEnd type="none" len="sm" w="sm"/>
          </a:ln>
        </p:spPr>
      </p:sp>
      <p:grpSp>
        <p:nvGrpSpPr>
          <p:cNvPr name="Group 18" id="18"/>
          <p:cNvGrpSpPr>
            <a:grpSpLocks noChangeAspect="true"/>
          </p:cNvGrpSpPr>
          <p:nvPr/>
        </p:nvGrpSpPr>
        <p:grpSpPr>
          <a:xfrm rot="0">
            <a:off x="10000675" y="1509629"/>
            <a:ext cx="6992751" cy="8074770"/>
            <a:chOff x="0" y="0"/>
            <a:chExt cx="5499100" cy="6350000"/>
          </a:xfrm>
        </p:grpSpPr>
        <p:sp>
          <p:nvSpPr>
            <p:cNvPr name="Freeform 19" id="19"/>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solidFill>
              <a:srgbClr val="56AEFF"/>
            </a:solidFill>
            <a:ln w="12700">
              <a:solidFill>
                <a:srgbClr val="000000"/>
              </a:solidFill>
            </a:ln>
          </p:spPr>
        </p:sp>
      </p:grpSp>
      <p:grpSp>
        <p:nvGrpSpPr>
          <p:cNvPr name="Group 20" id="20"/>
          <p:cNvGrpSpPr>
            <a:grpSpLocks noChangeAspect="true"/>
          </p:cNvGrpSpPr>
          <p:nvPr/>
        </p:nvGrpSpPr>
        <p:grpSpPr>
          <a:xfrm rot="0">
            <a:off x="10143550" y="1698193"/>
            <a:ext cx="6697476" cy="7733806"/>
            <a:chOff x="0" y="0"/>
            <a:chExt cx="5499100" cy="6350000"/>
          </a:xfrm>
        </p:grpSpPr>
        <p:sp>
          <p:nvSpPr>
            <p:cNvPr name="Freeform 21" id="21"/>
            <p:cNvSpPr/>
            <p:nvPr/>
          </p:nvSpPr>
          <p:spPr>
            <a:xfrm flipH="false" flipV="false" rot="0">
              <a:off x="0" y="0"/>
              <a:ext cx="5499100" cy="6350000"/>
            </a:xfrm>
            <a:custGeom>
              <a:avLst/>
              <a:gdLst/>
              <a:ahLst/>
              <a:cxnLst/>
              <a:rect r="r" b="b" t="t" l="l"/>
              <a:pathLst>
                <a:path h="6350000" w="5499100">
                  <a:moveTo>
                    <a:pt x="2749550" y="6350000"/>
                  </a:moveTo>
                  <a:lnTo>
                    <a:pt x="0" y="4762500"/>
                  </a:lnTo>
                  <a:lnTo>
                    <a:pt x="0" y="1587500"/>
                  </a:lnTo>
                  <a:lnTo>
                    <a:pt x="2749550" y="0"/>
                  </a:lnTo>
                  <a:lnTo>
                    <a:pt x="5499100" y="1587500"/>
                  </a:lnTo>
                  <a:lnTo>
                    <a:pt x="5499100" y="4762500"/>
                  </a:lnTo>
                  <a:lnTo>
                    <a:pt x="2749550" y="6350000"/>
                  </a:lnTo>
                  <a:close/>
                </a:path>
              </a:pathLst>
            </a:custGeom>
            <a:blipFill>
              <a:blip r:embed="rId2"/>
              <a:stretch>
                <a:fillRect l="-36659" t="0" r="-36659" b="0"/>
              </a:stretch>
            </a:blipFill>
          </p:spPr>
        </p:sp>
      </p:grpSp>
      <p:grpSp>
        <p:nvGrpSpPr>
          <p:cNvPr name="Group 22" id="22"/>
          <p:cNvGrpSpPr/>
          <p:nvPr/>
        </p:nvGrpSpPr>
        <p:grpSpPr>
          <a:xfrm rot="0">
            <a:off x="8705275" y="3084143"/>
            <a:ext cx="2613061" cy="2273181"/>
            <a:chOff x="0" y="0"/>
            <a:chExt cx="991873" cy="862860"/>
          </a:xfrm>
        </p:grpSpPr>
        <p:sp>
          <p:nvSpPr>
            <p:cNvPr name="Freeform 23" id="23"/>
            <p:cNvSpPr/>
            <p:nvPr/>
          </p:nvSpPr>
          <p:spPr>
            <a:xfrm flipH="false" flipV="false" rot="0">
              <a:off x="0" y="0"/>
              <a:ext cx="991873" cy="862860"/>
            </a:xfrm>
            <a:custGeom>
              <a:avLst/>
              <a:gdLst/>
              <a:ahLst/>
              <a:cxnLst/>
              <a:rect r="r" b="b" t="t" l="l"/>
              <a:pathLst>
                <a:path h="862860" w="991873">
                  <a:moveTo>
                    <a:pt x="0" y="0"/>
                  </a:moveTo>
                  <a:lnTo>
                    <a:pt x="991873" y="0"/>
                  </a:lnTo>
                  <a:lnTo>
                    <a:pt x="991873" y="862860"/>
                  </a:lnTo>
                  <a:lnTo>
                    <a:pt x="0" y="862860"/>
                  </a:lnTo>
                  <a:close/>
                </a:path>
              </a:pathLst>
            </a:custGeom>
            <a:solidFill>
              <a:srgbClr val="145DA0"/>
            </a:solidFill>
            <a:ln w="9525" cap="sq">
              <a:solidFill>
                <a:srgbClr val="FFFFFF"/>
              </a:solidFill>
              <a:prstDash val="solid"/>
              <a:miter/>
            </a:ln>
          </p:spPr>
        </p:sp>
        <p:sp>
          <p:nvSpPr>
            <p:cNvPr name="TextBox 24" id="24"/>
            <p:cNvSpPr txBox="true"/>
            <p:nvPr/>
          </p:nvSpPr>
          <p:spPr>
            <a:xfrm>
              <a:off x="0" y="-38100"/>
              <a:ext cx="991873" cy="900960"/>
            </a:xfrm>
            <a:prstGeom prst="rect">
              <a:avLst/>
            </a:prstGeom>
          </p:spPr>
          <p:txBody>
            <a:bodyPr anchor="ctr" rtlCol="false" tIns="50800" lIns="50800" bIns="50800" rIns="50800"/>
            <a:lstStyle/>
            <a:p>
              <a:pPr algn="ctr">
                <a:lnSpc>
                  <a:spcPts val="3483"/>
                </a:lnSpc>
              </a:pPr>
            </a:p>
          </p:txBody>
        </p:sp>
      </p:grpSp>
      <p:sp>
        <p:nvSpPr>
          <p:cNvPr name="AutoShape 25" id="25"/>
          <p:cNvSpPr/>
          <p:nvPr/>
        </p:nvSpPr>
        <p:spPr>
          <a:xfrm flipV="true">
            <a:off x="8852572" y="4640463"/>
            <a:ext cx="2203125" cy="0"/>
          </a:xfrm>
          <a:prstGeom prst="line">
            <a:avLst/>
          </a:prstGeom>
          <a:ln cap="flat" w="38100">
            <a:solidFill>
              <a:srgbClr val="FFFFFF"/>
            </a:solidFill>
            <a:prstDash val="solid"/>
            <a:headEnd type="none" len="sm" w="sm"/>
            <a:tailEnd type="none" len="sm" w="sm"/>
          </a:ln>
        </p:spPr>
      </p:sp>
      <p:grpSp>
        <p:nvGrpSpPr>
          <p:cNvPr name="Group 26" id="26"/>
          <p:cNvGrpSpPr/>
          <p:nvPr/>
        </p:nvGrpSpPr>
        <p:grpSpPr>
          <a:xfrm rot="0">
            <a:off x="8705275" y="5870734"/>
            <a:ext cx="2613061" cy="2252658"/>
            <a:chOff x="0" y="0"/>
            <a:chExt cx="991873" cy="855070"/>
          </a:xfrm>
        </p:grpSpPr>
        <p:sp>
          <p:nvSpPr>
            <p:cNvPr name="Freeform 27" id="27"/>
            <p:cNvSpPr/>
            <p:nvPr/>
          </p:nvSpPr>
          <p:spPr>
            <a:xfrm flipH="false" flipV="false" rot="0">
              <a:off x="0" y="0"/>
              <a:ext cx="991873" cy="855070"/>
            </a:xfrm>
            <a:custGeom>
              <a:avLst/>
              <a:gdLst/>
              <a:ahLst/>
              <a:cxnLst/>
              <a:rect r="r" b="b" t="t" l="l"/>
              <a:pathLst>
                <a:path h="855070" w="991873">
                  <a:moveTo>
                    <a:pt x="0" y="0"/>
                  </a:moveTo>
                  <a:lnTo>
                    <a:pt x="991873" y="0"/>
                  </a:lnTo>
                  <a:lnTo>
                    <a:pt x="991873" y="855070"/>
                  </a:lnTo>
                  <a:lnTo>
                    <a:pt x="0" y="855070"/>
                  </a:lnTo>
                  <a:close/>
                </a:path>
              </a:pathLst>
            </a:custGeom>
            <a:solidFill>
              <a:srgbClr val="145DA0"/>
            </a:solidFill>
            <a:ln w="9525" cap="sq">
              <a:solidFill>
                <a:srgbClr val="FFFFFF"/>
              </a:solidFill>
              <a:prstDash val="solid"/>
              <a:miter/>
            </a:ln>
          </p:spPr>
        </p:sp>
        <p:sp>
          <p:nvSpPr>
            <p:cNvPr name="TextBox 28" id="28"/>
            <p:cNvSpPr txBox="true"/>
            <p:nvPr/>
          </p:nvSpPr>
          <p:spPr>
            <a:xfrm>
              <a:off x="0" y="-38100"/>
              <a:ext cx="991873" cy="893170"/>
            </a:xfrm>
            <a:prstGeom prst="rect">
              <a:avLst/>
            </a:prstGeom>
          </p:spPr>
          <p:txBody>
            <a:bodyPr anchor="ctr" rtlCol="false" tIns="50800" lIns="50800" bIns="50800" rIns="50800"/>
            <a:lstStyle/>
            <a:p>
              <a:pPr algn="ctr">
                <a:lnSpc>
                  <a:spcPts val="3483"/>
                </a:lnSpc>
              </a:pPr>
            </a:p>
          </p:txBody>
        </p:sp>
      </p:grpSp>
      <p:sp>
        <p:nvSpPr>
          <p:cNvPr name="AutoShape 29" id="29"/>
          <p:cNvSpPr/>
          <p:nvPr/>
        </p:nvSpPr>
        <p:spPr>
          <a:xfrm flipV="true">
            <a:off x="8852572" y="7427054"/>
            <a:ext cx="2203125" cy="0"/>
          </a:xfrm>
          <a:prstGeom prst="line">
            <a:avLst/>
          </a:prstGeom>
          <a:ln cap="flat" w="38100">
            <a:solidFill>
              <a:srgbClr val="FFFFFF"/>
            </a:solidFill>
            <a:prstDash val="solid"/>
            <a:headEnd type="none" len="sm" w="sm"/>
            <a:tailEnd type="none" len="sm" w="sm"/>
          </a:ln>
        </p:spPr>
      </p:sp>
      <p:sp>
        <p:nvSpPr>
          <p:cNvPr name="Freeform 30" id="30"/>
          <p:cNvSpPr/>
          <p:nvPr/>
        </p:nvSpPr>
        <p:spPr>
          <a:xfrm flipH="false" flipV="false" rot="0">
            <a:off x="-7631327" y="597505"/>
            <a:ext cx="9077445" cy="9077445"/>
          </a:xfrm>
          <a:custGeom>
            <a:avLst/>
            <a:gdLst/>
            <a:ahLst/>
            <a:cxnLst/>
            <a:rect r="r" b="b" t="t" l="l"/>
            <a:pathLst>
              <a:path h="9077445" w="9077445">
                <a:moveTo>
                  <a:pt x="0" y="0"/>
                </a:moveTo>
                <a:lnTo>
                  <a:pt x="9077444" y="0"/>
                </a:lnTo>
                <a:lnTo>
                  <a:pt x="9077444" y="9077445"/>
                </a:lnTo>
                <a:lnTo>
                  <a:pt x="0" y="90774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1" id="31"/>
          <p:cNvSpPr txBox="true"/>
          <p:nvPr/>
        </p:nvSpPr>
        <p:spPr>
          <a:xfrm rot="0">
            <a:off x="2986667" y="1698193"/>
            <a:ext cx="8437330" cy="1214499"/>
          </a:xfrm>
          <a:prstGeom prst="rect">
            <a:avLst/>
          </a:prstGeom>
        </p:spPr>
        <p:txBody>
          <a:bodyPr anchor="t" rtlCol="false" tIns="0" lIns="0" bIns="0" rIns="0">
            <a:spAutoFit/>
          </a:bodyPr>
          <a:lstStyle/>
          <a:p>
            <a:pPr algn="ctr" marL="0" indent="0" lvl="0">
              <a:lnSpc>
                <a:spcPts val="9625"/>
              </a:lnSpc>
              <a:spcBef>
                <a:spcPct val="0"/>
              </a:spcBef>
            </a:pPr>
            <a:r>
              <a:rPr lang="en-US" b="true" sz="8020">
                <a:solidFill>
                  <a:srgbClr val="56AEFF"/>
                </a:solidFill>
                <a:latin typeface="Now Bold"/>
                <a:ea typeface="Now Bold"/>
                <a:cs typeface="Now Bold"/>
                <a:sym typeface="Now Bold"/>
              </a:rPr>
              <a:t>OVERVIEW</a:t>
            </a:r>
          </a:p>
        </p:txBody>
      </p:sp>
      <p:sp>
        <p:nvSpPr>
          <p:cNvPr name="TextBox 32" id="32"/>
          <p:cNvSpPr txBox="true"/>
          <p:nvPr/>
        </p:nvSpPr>
        <p:spPr>
          <a:xfrm rot="0">
            <a:off x="3133964"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Business Problem</a:t>
            </a:r>
          </a:p>
        </p:txBody>
      </p:sp>
      <p:sp>
        <p:nvSpPr>
          <p:cNvPr name="TextBox 33" id="33"/>
          <p:cNvSpPr txBox="true"/>
          <p:nvPr/>
        </p:nvSpPr>
        <p:spPr>
          <a:xfrm rot="0">
            <a:off x="3447970"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01</a:t>
            </a:r>
          </a:p>
        </p:txBody>
      </p:sp>
      <p:sp>
        <p:nvSpPr>
          <p:cNvPr name="TextBox 34" id="34"/>
          <p:cNvSpPr txBox="true"/>
          <p:nvPr/>
        </p:nvSpPr>
        <p:spPr>
          <a:xfrm rot="0">
            <a:off x="6305867"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02</a:t>
            </a:r>
          </a:p>
        </p:txBody>
      </p:sp>
      <p:sp>
        <p:nvSpPr>
          <p:cNvPr name="TextBox 35" id="35"/>
          <p:cNvSpPr txBox="true"/>
          <p:nvPr/>
        </p:nvSpPr>
        <p:spPr>
          <a:xfrm rot="0">
            <a:off x="3133964"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Analysis </a:t>
            </a:r>
          </a:p>
        </p:txBody>
      </p:sp>
      <p:sp>
        <p:nvSpPr>
          <p:cNvPr name="TextBox 36" id="36"/>
          <p:cNvSpPr txBox="true"/>
          <p:nvPr/>
        </p:nvSpPr>
        <p:spPr>
          <a:xfrm rot="0">
            <a:off x="3447970"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04</a:t>
            </a:r>
          </a:p>
        </p:txBody>
      </p:sp>
      <p:sp>
        <p:nvSpPr>
          <p:cNvPr name="TextBox 37" id="37"/>
          <p:cNvSpPr txBox="true"/>
          <p:nvPr/>
        </p:nvSpPr>
        <p:spPr>
          <a:xfrm rot="0">
            <a:off x="5991861"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Prediction</a:t>
            </a:r>
          </a:p>
        </p:txBody>
      </p:sp>
      <p:sp>
        <p:nvSpPr>
          <p:cNvPr name="TextBox 38" id="38"/>
          <p:cNvSpPr txBox="true"/>
          <p:nvPr/>
        </p:nvSpPr>
        <p:spPr>
          <a:xfrm rot="0">
            <a:off x="6305867"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05</a:t>
            </a:r>
          </a:p>
        </p:txBody>
      </p:sp>
      <p:sp>
        <p:nvSpPr>
          <p:cNvPr name="TextBox 39" id="39"/>
          <p:cNvSpPr txBox="true"/>
          <p:nvPr/>
        </p:nvSpPr>
        <p:spPr>
          <a:xfrm rot="0">
            <a:off x="8852572" y="4795854"/>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Describe Data</a:t>
            </a:r>
          </a:p>
        </p:txBody>
      </p:sp>
      <p:sp>
        <p:nvSpPr>
          <p:cNvPr name="TextBox 40" id="40"/>
          <p:cNvSpPr txBox="true"/>
          <p:nvPr/>
        </p:nvSpPr>
        <p:spPr>
          <a:xfrm rot="0">
            <a:off x="9166578" y="3225902"/>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03</a:t>
            </a:r>
          </a:p>
        </p:txBody>
      </p:sp>
      <p:sp>
        <p:nvSpPr>
          <p:cNvPr name="TextBox 41" id="41"/>
          <p:cNvSpPr txBox="true"/>
          <p:nvPr/>
        </p:nvSpPr>
        <p:spPr>
          <a:xfrm rot="0">
            <a:off x="8852572" y="7582446"/>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Recommendations</a:t>
            </a:r>
          </a:p>
        </p:txBody>
      </p:sp>
      <p:sp>
        <p:nvSpPr>
          <p:cNvPr name="TextBox 42" id="42"/>
          <p:cNvSpPr txBox="true"/>
          <p:nvPr/>
        </p:nvSpPr>
        <p:spPr>
          <a:xfrm rot="0">
            <a:off x="9166578" y="6012493"/>
            <a:ext cx="1690455" cy="973796"/>
          </a:xfrm>
          <a:prstGeom prst="rect">
            <a:avLst/>
          </a:prstGeom>
        </p:spPr>
        <p:txBody>
          <a:bodyPr anchor="t" rtlCol="false" tIns="0" lIns="0" bIns="0" rIns="0">
            <a:spAutoFit/>
          </a:bodyPr>
          <a:lstStyle/>
          <a:p>
            <a:pPr algn="ctr">
              <a:lnSpc>
                <a:spcPts val="7914"/>
              </a:lnSpc>
            </a:pPr>
            <a:r>
              <a:rPr lang="en-US" sz="5735" b="true">
                <a:solidFill>
                  <a:srgbClr val="FFFFFF"/>
                </a:solidFill>
                <a:latin typeface="DM Sans Bold"/>
                <a:ea typeface="DM Sans Bold"/>
                <a:cs typeface="DM Sans Bold"/>
                <a:sym typeface="DM Sans Bold"/>
              </a:rPr>
              <a:t>06</a:t>
            </a:r>
          </a:p>
        </p:txBody>
      </p:sp>
      <p:sp>
        <p:nvSpPr>
          <p:cNvPr name="TextBox 43" id="43"/>
          <p:cNvSpPr txBox="true"/>
          <p:nvPr/>
        </p:nvSpPr>
        <p:spPr>
          <a:xfrm rot="0">
            <a:off x="5993268" y="4817431"/>
            <a:ext cx="2318467" cy="318796"/>
          </a:xfrm>
          <a:prstGeom prst="rect">
            <a:avLst/>
          </a:prstGeom>
        </p:spPr>
        <p:txBody>
          <a:bodyPr anchor="t" rtlCol="false" tIns="0" lIns="0" bIns="0" rIns="0">
            <a:spAutoFit/>
          </a:bodyPr>
          <a:lstStyle/>
          <a:p>
            <a:pPr algn="ctr">
              <a:lnSpc>
                <a:spcPts val="2605"/>
              </a:lnSpc>
            </a:pPr>
            <a:r>
              <a:rPr lang="en-US" sz="1887">
                <a:solidFill>
                  <a:srgbClr val="FFFFFF"/>
                </a:solidFill>
                <a:latin typeface="DM Sans"/>
                <a:ea typeface="DM Sans"/>
                <a:cs typeface="DM Sans"/>
                <a:sym typeface="DM Sans"/>
              </a:rPr>
              <a:t>Our Objective</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0899382" y="-54747"/>
            <a:ext cx="8958965" cy="9313047"/>
            <a:chOff x="0" y="0"/>
            <a:chExt cx="6108573" cy="6350000"/>
          </a:xfrm>
        </p:grpSpPr>
        <p:sp>
          <p:nvSpPr>
            <p:cNvPr name="Freeform 3" id="3"/>
            <p:cNvSpPr/>
            <p:nvPr/>
          </p:nvSpPr>
          <p:spPr>
            <a:xfrm flipH="false" flipV="false" rot="0">
              <a:off x="0" y="0"/>
              <a:ext cx="6108573" cy="6350000"/>
            </a:xfrm>
            <a:custGeom>
              <a:avLst/>
              <a:gdLst/>
              <a:ahLst/>
              <a:cxnLst/>
              <a:rect r="r" b="b" t="t" l="l"/>
              <a:pathLst>
                <a:path h="6350000" w="6108573">
                  <a:moveTo>
                    <a:pt x="6108573" y="0"/>
                  </a:moveTo>
                  <a:lnTo>
                    <a:pt x="6108573" y="3295396"/>
                  </a:lnTo>
                  <a:cubicBezTo>
                    <a:pt x="6108573" y="4982464"/>
                    <a:pt x="4741164" y="6350000"/>
                    <a:pt x="3054350" y="6350000"/>
                  </a:cubicBezTo>
                  <a:cubicBezTo>
                    <a:pt x="1367536" y="6350000"/>
                    <a:pt x="0" y="4982464"/>
                    <a:pt x="0" y="3295523"/>
                  </a:cubicBezTo>
                  <a:lnTo>
                    <a:pt x="0" y="0"/>
                  </a:lnTo>
                  <a:lnTo>
                    <a:pt x="6108573" y="0"/>
                  </a:lnTo>
                  <a:close/>
                </a:path>
              </a:pathLst>
            </a:custGeom>
            <a:blipFill>
              <a:blip r:embed="rId2"/>
              <a:stretch>
                <a:fillRect l="-35910" t="0" r="-35910" b="0"/>
              </a:stretch>
            </a:blipFill>
          </p:spPr>
        </p:sp>
      </p:grpSp>
      <p:sp>
        <p:nvSpPr>
          <p:cNvPr name="Freeform 4" id="4"/>
          <p:cNvSpPr/>
          <p:nvPr/>
        </p:nvSpPr>
        <p:spPr>
          <a:xfrm flipH="false" flipV="false" rot="0">
            <a:off x="17259300" y="8127303"/>
            <a:ext cx="1802889" cy="1802889"/>
          </a:xfrm>
          <a:custGeom>
            <a:avLst/>
            <a:gdLst/>
            <a:ahLst/>
            <a:cxnLst/>
            <a:rect r="r" b="b" t="t" l="l"/>
            <a:pathLst>
              <a:path h="1802889" w="1802889">
                <a:moveTo>
                  <a:pt x="0" y="0"/>
                </a:moveTo>
                <a:lnTo>
                  <a:pt x="1802889" y="0"/>
                </a:lnTo>
                <a:lnTo>
                  <a:pt x="1802889" y="1802889"/>
                </a:lnTo>
                <a:lnTo>
                  <a:pt x="0" y="180288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833387" y="-1033334"/>
            <a:ext cx="2293320" cy="2293320"/>
          </a:xfrm>
          <a:custGeom>
            <a:avLst/>
            <a:gdLst/>
            <a:ahLst/>
            <a:cxnLst/>
            <a:rect r="r" b="b" t="t" l="l"/>
            <a:pathLst>
              <a:path h="2293320" w="2293320">
                <a:moveTo>
                  <a:pt x="0" y="0"/>
                </a:moveTo>
                <a:lnTo>
                  <a:pt x="2293320" y="0"/>
                </a:lnTo>
                <a:lnTo>
                  <a:pt x="2293320" y="2293319"/>
                </a:lnTo>
                <a:lnTo>
                  <a:pt x="0" y="229331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6" id="6"/>
          <p:cNvSpPr txBox="true"/>
          <p:nvPr/>
        </p:nvSpPr>
        <p:spPr>
          <a:xfrm rot="0">
            <a:off x="2350263" y="3521901"/>
            <a:ext cx="3238670" cy="1607289"/>
          </a:xfrm>
          <a:prstGeom prst="rect">
            <a:avLst/>
          </a:prstGeom>
        </p:spPr>
        <p:txBody>
          <a:bodyPr anchor="t" rtlCol="false" tIns="0" lIns="0" bIns="0" rIns="0">
            <a:spAutoFit/>
          </a:bodyPr>
          <a:lstStyle/>
          <a:p>
            <a:pPr algn="ctr" marL="0" indent="0" lvl="0">
              <a:lnSpc>
                <a:spcPts val="12506"/>
              </a:lnSpc>
              <a:spcBef>
                <a:spcPct val="0"/>
              </a:spcBef>
            </a:pPr>
            <a:r>
              <a:rPr lang="en-US" b="true" sz="10421">
                <a:solidFill>
                  <a:srgbClr val="FFFFFF"/>
                </a:solidFill>
                <a:latin typeface="Now Bold"/>
                <a:ea typeface="Now Bold"/>
                <a:cs typeface="Now Bold"/>
                <a:sym typeface="Now Bold"/>
              </a:rPr>
              <a:t>34</a:t>
            </a:r>
            <a:r>
              <a:rPr lang="en-US" b="true" sz="10421" strike="noStrike" u="none">
                <a:solidFill>
                  <a:srgbClr val="FFFFFF"/>
                </a:solidFill>
                <a:latin typeface="Now Bold"/>
                <a:ea typeface="Now Bold"/>
                <a:cs typeface="Now Bold"/>
                <a:sym typeface="Now Bold"/>
              </a:rPr>
              <a:t>%</a:t>
            </a:r>
          </a:p>
        </p:txBody>
      </p:sp>
      <p:pic>
        <p:nvPicPr>
          <p:cNvPr name="Picture 7" id="7"/>
          <p:cNvPicPr>
            <a:picLocks noChangeAspect="true"/>
          </p:cNvPicPr>
          <p:nvPr/>
        </p:nvPicPr>
        <p:blipFill>
          <a:blip r:embed="rId5"/>
          <a:stretch>
            <a:fillRect/>
          </a:stretch>
        </p:blipFill>
        <p:spPr>
          <a:xfrm rot="0">
            <a:off x="2185774" y="4818113"/>
            <a:ext cx="3567648" cy="1100388"/>
          </a:xfrm>
          <a:prstGeom prst="rect">
            <a:avLst/>
          </a:prstGeom>
        </p:spPr>
      </p:pic>
      <p:sp>
        <p:nvSpPr>
          <p:cNvPr name="TextBox 8" id="8"/>
          <p:cNvSpPr txBox="true"/>
          <p:nvPr/>
        </p:nvSpPr>
        <p:spPr>
          <a:xfrm rot="0">
            <a:off x="2350263" y="6676562"/>
            <a:ext cx="3238670" cy="1593515"/>
          </a:xfrm>
          <a:prstGeom prst="rect">
            <a:avLst/>
          </a:prstGeom>
        </p:spPr>
        <p:txBody>
          <a:bodyPr anchor="t" rtlCol="false" tIns="0" lIns="0" bIns="0" rIns="0">
            <a:spAutoFit/>
          </a:bodyPr>
          <a:lstStyle/>
          <a:p>
            <a:pPr algn="ctr" marL="0" indent="0" lvl="0">
              <a:lnSpc>
                <a:spcPts val="12506"/>
              </a:lnSpc>
              <a:spcBef>
                <a:spcPct val="0"/>
              </a:spcBef>
            </a:pPr>
            <a:r>
              <a:rPr lang="en-US" b="true" sz="10421">
                <a:solidFill>
                  <a:srgbClr val="FFFFFF"/>
                </a:solidFill>
                <a:latin typeface="Now Bold"/>
                <a:ea typeface="Now Bold"/>
                <a:cs typeface="Now Bold"/>
                <a:sym typeface="Now Bold"/>
              </a:rPr>
              <a:t>20</a:t>
            </a:r>
            <a:r>
              <a:rPr lang="en-US" b="true" sz="10421" strike="noStrike" u="none">
                <a:solidFill>
                  <a:srgbClr val="FFFFFF"/>
                </a:solidFill>
                <a:latin typeface="Now Bold"/>
                <a:ea typeface="Now Bold"/>
                <a:cs typeface="Now Bold"/>
                <a:sym typeface="Now Bold"/>
              </a:rPr>
              <a:t>%</a:t>
            </a:r>
          </a:p>
        </p:txBody>
      </p:sp>
      <p:grpSp>
        <p:nvGrpSpPr>
          <p:cNvPr name="Group 9" id="9"/>
          <p:cNvGrpSpPr/>
          <p:nvPr/>
        </p:nvGrpSpPr>
        <p:grpSpPr>
          <a:xfrm rot="0">
            <a:off x="-1543050" y="-54747"/>
            <a:ext cx="2760734" cy="10341747"/>
            <a:chOff x="0" y="0"/>
            <a:chExt cx="727107" cy="2723752"/>
          </a:xfrm>
        </p:grpSpPr>
        <p:sp>
          <p:nvSpPr>
            <p:cNvPr name="Freeform 10" id="10"/>
            <p:cNvSpPr/>
            <p:nvPr/>
          </p:nvSpPr>
          <p:spPr>
            <a:xfrm flipH="false" flipV="false" rot="0">
              <a:off x="0" y="0"/>
              <a:ext cx="727107" cy="2723752"/>
            </a:xfrm>
            <a:custGeom>
              <a:avLst/>
              <a:gdLst/>
              <a:ahLst/>
              <a:cxnLst/>
              <a:rect r="r" b="b" t="t" l="l"/>
              <a:pathLst>
                <a:path h="2723752" w="727107">
                  <a:moveTo>
                    <a:pt x="0" y="0"/>
                  </a:moveTo>
                  <a:lnTo>
                    <a:pt x="727107" y="0"/>
                  </a:lnTo>
                  <a:lnTo>
                    <a:pt x="727107" y="2723752"/>
                  </a:lnTo>
                  <a:lnTo>
                    <a:pt x="0" y="2723752"/>
                  </a:lnTo>
                  <a:close/>
                </a:path>
              </a:pathLst>
            </a:custGeom>
            <a:solidFill>
              <a:srgbClr val="145DA0"/>
            </a:solidFill>
          </p:spPr>
        </p:sp>
        <p:sp>
          <p:nvSpPr>
            <p:cNvPr name="TextBox 11" id="11"/>
            <p:cNvSpPr txBox="true"/>
            <p:nvPr/>
          </p:nvSpPr>
          <p:spPr>
            <a:xfrm>
              <a:off x="0" y="-38100"/>
              <a:ext cx="727107" cy="2761852"/>
            </a:xfrm>
            <a:prstGeom prst="rect">
              <a:avLst/>
            </a:prstGeom>
          </p:spPr>
          <p:txBody>
            <a:bodyPr anchor="ctr" rtlCol="false" tIns="50800" lIns="50800" bIns="50800" rIns="50800"/>
            <a:lstStyle/>
            <a:p>
              <a:pPr algn="ctr">
                <a:lnSpc>
                  <a:spcPts val="2605"/>
                </a:lnSpc>
              </a:pPr>
            </a:p>
          </p:txBody>
        </p:sp>
      </p:grpSp>
      <p:sp>
        <p:nvSpPr>
          <p:cNvPr name="TextBox 12" id="12"/>
          <p:cNvSpPr txBox="true"/>
          <p:nvPr/>
        </p:nvSpPr>
        <p:spPr>
          <a:xfrm rot="0">
            <a:off x="2682418" y="1769960"/>
            <a:ext cx="6235170" cy="685800"/>
          </a:xfrm>
          <a:prstGeom prst="rect">
            <a:avLst/>
          </a:prstGeom>
        </p:spPr>
        <p:txBody>
          <a:bodyPr anchor="t" rtlCol="false" tIns="0" lIns="0" bIns="0" rIns="0">
            <a:spAutoFit/>
          </a:bodyPr>
          <a:lstStyle/>
          <a:p>
            <a:pPr algn="ctr" marL="0" indent="0" lvl="0">
              <a:lnSpc>
                <a:spcPts val="5484"/>
              </a:lnSpc>
              <a:spcBef>
                <a:spcPct val="0"/>
              </a:spcBef>
            </a:pPr>
            <a:r>
              <a:rPr lang="en-US" b="true" sz="4570">
                <a:solidFill>
                  <a:srgbClr val="FFFFFF"/>
                </a:solidFill>
                <a:latin typeface="Now Bold"/>
                <a:ea typeface="Now Bold"/>
                <a:cs typeface="Now Bold"/>
                <a:sym typeface="Now Bold"/>
              </a:rPr>
              <a:t>BUSINESS PROBLEM </a:t>
            </a:r>
          </a:p>
        </p:txBody>
      </p:sp>
      <p:sp>
        <p:nvSpPr>
          <p:cNvPr name="TextBox 13" id="13"/>
          <p:cNvSpPr txBox="true"/>
          <p:nvPr/>
        </p:nvSpPr>
        <p:spPr>
          <a:xfrm rot="0">
            <a:off x="6380183" y="2922485"/>
            <a:ext cx="3727948" cy="3610294"/>
          </a:xfrm>
          <a:prstGeom prst="rect">
            <a:avLst/>
          </a:prstGeom>
        </p:spPr>
        <p:txBody>
          <a:bodyPr anchor="t" rtlCol="false" tIns="0" lIns="0" bIns="0" rIns="0">
            <a:spAutoFit/>
          </a:bodyPr>
          <a:lstStyle/>
          <a:p>
            <a:pPr algn="l" marL="0" indent="0" lvl="0">
              <a:lnSpc>
                <a:spcPts val="2855"/>
              </a:lnSpc>
              <a:spcBef>
                <a:spcPct val="0"/>
              </a:spcBef>
            </a:pPr>
            <a:r>
              <a:rPr lang="en-US" sz="2069">
                <a:solidFill>
                  <a:srgbClr val="FFFFFF"/>
                </a:solidFill>
                <a:latin typeface="DM Sans"/>
                <a:ea typeface="DM Sans"/>
                <a:cs typeface="DM Sans"/>
                <a:sym typeface="DM Sans"/>
              </a:rPr>
              <a:t>High employee turnover drives up costs, disrupts team morale, and hampers productivity. To effectively mitigate turnover, HR departments require data-driven insights to pinpoint underlying causes and address both voluntary and involuntary departures.</a:t>
            </a:r>
          </a:p>
        </p:txBody>
      </p:sp>
      <p:sp>
        <p:nvSpPr>
          <p:cNvPr name="TextBox 14" id="14"/>
          <p:cNvSpPr txBox="true"/>
          <p:nvPr/>
        </p:nvSpPr>
        <p:spPr>
          <a:xfrm rot="0">
            <a:off x="6105439" y="7305212"/>
            <a:ext cx="3727948" cy="1800544"/>
          </a:xfrm>
          <a:prstGeom prst="rect">
            <a:avLst/>
          </a:prstGeom>
        </p:spPr>
        <p:txBody>
          <a:bodyPr anchor="t" rtlCol="false" tIns="0" lIns="0" bIns="0" rIns="0">
            <a:spAutoFit/>
          </a:bodyPr>
          <a:lstStyle/>
          <a:p>
            <a:pPr algn="l">
              <a:lnSpc>
                <a:spcPts val="2855"/>
              </a:lnSpc>
            </a:pPr>
            <a:r>
              <a:rPr lang="en-US" sz="2069">
                <a:solidFill>
                  <a:srgbClr val="FFFFFF"/>
                </a:solidFill>
                <a:latin typeface="DM Sans"/>
                <a:ea typeface="DM Sans"/>
                <a:cs typeface="DM Sans"/>
                <a:sym typeface="DM Sans"/>
              </a:rPr>
              <a:t>Replacing an employee typically costs 20% of Annual salary, exerting a significant strain on profitability.</a:t>
            </a:r>
          </a:p>
          <a:p>
            <a:pPr algn="l" marL="0" indent="0" lvl="0">
              <a:lnSpc>
                <a:spcPts val="2855"/>
              </a:lnSpc>
              <a:spcBef>
                <a:spcPct val="0"/>
              </a:spcBef>
            </a:pPr>
          </a:p>
        </p:txBody>
      </p:sp>
      <p:sp>
        <p:nvSpPr>
          <p:cNvPr name="Freeform 15" id="15"/>
          <p:cNvSpPr/>
          <p:nvPr/>
        </p:nvSpPr>
        <p:spPr>
          <a:xfrm flipH="false" flipV="false" rot="0">
            <a:off x="3112796" y="8127303"/>
            <a:ext cx="1171466" cy="1130997"/>
          </a:xfrm>
          <a:custGeom>
            <a:avLst/>
            <a:gdLst/>
            <a:ahLst/>
            <a:cxnLst/>
            <a:rect r="r" b="b" t="t" l="l"/>
            <a:pathLst>
              <a:path h="1130997" w="1171466">
                <a:moveTo>
                  <a:pt x="0" y="0"/>
                </a:moveTo>
                <a:lnTo>
                  <a:pt x="1171466" y="0"/>
                </a:lnTo>
                <a:lnTo>
                  <a:pt x="1171466" y="1130997"/>
                </a:lnTo>
                <a:lnTo>
                  <a:pt x="0" y="113099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0">
            <a:off x="-690640" y="-1543050"/>
            <a:ext cx="19210521" cy="4453378"/>
            <a:chOff x="0" y="0"/>
            <a:chExt cx="5059561" cy="1172906"/>
          </a:xfrm>
        </p:grpSpPr>
        <p:sp>
          <p:nvSpPr>
            <p:cNvPr name="Freeform 3" id="3"/>
            <p:cNvSpPr/>
            <p:nvPr/>
          </p:nvSpPr>
          <p:spPr>
            <a:xfrm flipH="false" flipV="false" rot="0">
              <a:off x="0" y="0"/>
              <a:ext cx="5059561" cy="1172906"/>
            </a:xfrm>
            <a:custGeom>
              <a:avLst/>
              <a:gdLst/>
              <a:ahLst/>
              <a:cxnLst/>
              <a:rect r="r" b="b" t="t" l="l"/>
              <a:pathLst>
                <a:path h="1172906" w="5059561">
                  <a:moveTo>
                    <a:pt x="0" y="0"/>
                  </a:moveTo>
                  <a:lnTo>
                    <a:pt x="5059561" y="0"/>
                  </a:lnTo>
                  <a:lnTo>
                    <a:pt x="5059561" y="1172906"/>
                  </a:lnTo>
                  <a:lnTo>
                    <a:pt x="0" y="1172906"/>
                  </a:lnTo>
                  <a:close/>
                </a:path>
              </a:pathLst>
            </a:custGeom>
            <a:solidFill>
              <a:srgbClr val="051D40"/>
            </a:solidFill>
            <a:ln w="38100" cap="sq">
              <a:solidFill>
                <a:srgbClr val="56AEFF"/>
              </a:solidFill>
              <a:prstDash val="solid"/>
              <a:miter/>
            </a:ln>
          </p:spPr>
        </p:sp>
        <p:sp>
          <p:nvSpPr>
            <p:cNvPr name="TextBox 4" id="4"/>
            <p:cNvSpPr txBox="true"/>
            <p:nvPr/>
          </p:nvSpPr>
          <p:spPr>
            <a:xfrm>
              <a:off x="0" y="-38100"/>
              <a:ext cx="5059561" cy="1211006"/>
            </a:xfrm>
            <a:prstGeom prst="rect">
              <a:avLst/>
            </a:prstGeom>
          </p:spPr>
          <p:txBody>
            <a:bodyPr anchor="ctr" rtlCol="false" tIns="50800" lIns="50800" bIns="50800" rIns="50800"/>
            <a:lstStyle/>
            <a:p>
              <a:pPr algn="ctr">
                <a:lnSpc>
                  <a:spcPts val="2605"/>
                </a:lnSpc>
              </a:pPr>
            </a:p>
          </p:txBody>
        </p:sp>
      </p:grpSp>
      <p:sp>
        <p:nvSpPr>
          <p:cNvPr name="TextBox 5" id="5"/>
          <p:cNvSpPr txBox="true"/>
          <p:nvPr/>
        </p:nvSpPr>
        <p:spPr>
          <a:xfrm rot="0">
            <a:off x="3919280" y="1636188"/>
            <a:ext cx="10450651" cy="723900"/>
          </a:xfrm>
          <a:prstGeom prst="rect">
            <a:avLst/>
          </a:prstGeom>
        </p:spPr>
        <p:txBody>
          <a:bodyPr anchor="t" rtlCol="false" tIns="0" lIns="0" bIns="0" rIns="0">
            <a:spAutoFit/>
          </a:bodyPr>
          <a:lstStyle/>
          <a:p>
            <a:pPr algn="ctr" marL="0" indent="0" lvl="0">
              <a:lnSpc>
                <a:spcPts val="5719"/>
              </a:lnSpc>
              <a:spcBef>
                <a:spcPct val="0"/>
              </a:spcBef>
            </a:pPr>
            <a:r>
              <a:rPr lang="en-US" b="true" sz="4766">
                <a:solidFill>
                  <a:srgbClr val="FFFFFF"/>
                </a:solidFill>
                <a:latin typeface="Now Bold"/>
                <a:ea typeface="Now Bold"/>
                <a:cs typeface="Now Bold"/>
                <a:sym typeface="Now Bold"/>
              </a:rPr>
              <a:t>OUR DATA</a:t>
            </a:r>
          </a:p>
        </p:txBody>
      </p:sp>
      <p:grpSp>
        <p:nvGrpSpPr>
          <p:cNvPr name="Group 6" id="6"/>
          <p:cNvGrpSpPr/>
          <p:nvPr/>
        </p:nvGrpSpPr>
        <p:grpSpPr>
          <a:xfrm rot="0">
            <a:off x="4916036" y="3004932"/>
            <a:ext cx="3902158" cy="6323845"/>
            <a:chOff x="0" y="0"/>
            <a:chExt cx="862412" cy="1397626"/>
          </a:xfrm>
        </p:grpSpPr>
        <p:sp>
          <p:nvSpPr>
            <p:cNvPr name="Freeform 7" id="7"/>
            <p:cNvSpPr/>
            <p:nvPr/>
          </p:nvSpPr>
          <p:spPr>
            <a:xfrm flipH="false" flipV="false" rot="0">
              <a:off x="0" y="0"/>
              <a:ext cx="862412" cy="1397626"/>
            </a:xfrm>
            <a:custGeom>
              <a:avLst/>
              <a:gdLst/>
              <a:ahLst/>
              <a:cxnLst/>
              <a:rect r="r" b="b" t="t" l="l"/>
              <a:pathLst>
                <a:path h="1397626" w="862412">
                  <a:moveTo>
                    <a:pt x="0" y="0"/>
                  </a:moveTo>
                  <a:lnTo>
                    <a:pt x="862412" y="0"/>
                  </a:lnTo>
                  <a:lnTo>
                    <a:pt x="862412" y="1397626"/>
                  </a:lnTo>
                  <a:lnTo>
                    <a:pt x="0" y="1397626"/>
                  </a:lnTo>
                  <a:close/>
                </a:path>
              </a:pathLst>
            </a:custGeom>
            <a:solidFill>
              <a:srgbClr val="051D40"/>
            </a:solidFill>
            <a:ln cap="sq">
              <a:noFill/>
              <a:prstDash val="solid"/>
              <a:miter/>
            </a:ln>
          </p:spPr>
        </p:sp>
        <p:sp>
          <p:nvSpPr>
            <p:cNvPr name="TextBox 8" id="8"/>
            <p:cNvSpPr txBox="true"/>
            <p:nvPr/>
          </p:nvSpPr>
          <p:spPr>
            <a:xfrm>
              <a:off x="0" y="-28575"/>
              <a:ext cx="862412" cy="1426201"/>
            </a:xfrm>
            <a:prstGeom prst="rect">
              <a:avLst/>
            </a:prstGeom>
          </p:spPr>
          <p:txBody>
            <a:bodyPr anchor="ctr" rtlCol="false" tIns="69673" lIns="69673" bIns="69673" rIns="69673"/>
            <a:lstStyle/>
            <a:p>
              <a:pPr algn="l" marL="302265" indent="-151133" lvl="1">
                <a:lnSpc>
                  <a:spcPts val="1960"/>
                </a:lnSpc>
                <a:buFont typeface="Arial"/>
                <a:buChar char="•"/>
              </a:pPr>
              <a:r>
                <a:rPr lang="en-US" sz="1400">
                  <a:solidFill>
                    <a:srgbClr val="4BD1FB"/>
                  </a:solidFill>
                  <a:latin typeface="DM Sans"/>
                  <a:ea typeface="DM Sans"/>
                  <a:cs typeface="DM Sans"/>
                  <a:sym typeface="DM Sans"/>
                </a:rPr>
                <a:t>Salary                       </a:t>
              </a:r>
            </a:p>
            <a:p>
              <a:pPr algn="l" marL="302265" indent="-151133" lvl="1">
                <a:lnSpc>
                  <a:spcPts val="1960"/>
                </a:lnSpc>
                <a:buFont typeface="Arial"/>
                <a:buChar char="•"/>
              </a:pPr>
              <a:r>
                <a:rPr lang="en-US" sz="1400">
                  <a:solidFill>
                    <a:srgbClr val="4BD1FB"/>
                  </a:solidFill>
                  <a:latin typeface="DM Sans"/>
                  <a:ea typeface="DM Sans"/>
                  <a:cs typeface="DM Sans"/>
                  <a:sym typeface="DM Sans"/>
                </a:rPr>
                <a:t>Position                       </a:t>
              </a:r>
            </a:p>
            <a:p>
              <a:pPr algn="l" marL="302265" indent="-151133" lvl="1">
                <a:lnSpc>
                  <a:spcPts val="1960"/>
                </a:lnSpc>
                <a:buFont typeface="Arial"/>
                <a:buChar char="•"/>
              </a:pPr>
              <a:r>
                <a:rPr lang="en-US" sz="1400">
                  <a:solidFill>
                    <a:srgbClr val="4BD1FB"/>
                  </a:solidFill>
                  <a:latin typeface="DM Sans"/>
                  <a:ea typeface="DM Sans"/>
                  <a:cs typeface="DM Sans"/>
                  <a:sym typeface="DM Sans"/>
                </a:rPr>
                <a:t>State                         </a:t>
              </a:r>
            </a:p>
            <a:p>
              <a:pPr algn="l" marL="302265" indent="-151133" lvl="1">
                <a:lnSpc>
                  <a:spcPts val="1960"/>
                </a:lnSpc>
                <a:buFont typeface="Arial"/>
                <a:buChar char="•"/>
              </a:pPr>
              <a:r>
                <a:rPr lang="en-US" sz="1400">
                  <a:solidFill>
                    <a:srgbClr val="4BD1FB"/>
                  </a:solidFill>
                  <a:latin typeface="DM Sans"/>
                  <a:ea typeface="DM Sans"/>
                  <a:cs typeface="DM Sans"/>
                  <a:sym typeface="DM Sans"/>
                </a:rPr>
                <a:t>DOB                           </a:t>
              </a:r>
            </a:p>
            <a:p>
              <a:pPr algn="l" marL="302265" indent="-151133" lvl="1">
                <a:lnSpc>
                  <a:spcPts val="1960"/>
                </a:lnSpc>
                <a:buFont typeface="Arial"/>
                <a:buChar char="•"/>
              </a:pPr>
              <a:r>
                <a:rPr lang="en-US" sz="1400">
                  <a:solidFill>
                    <a:srgbClr val="4BD1FB"/>
                  </a:solidFill>
                  <a:latin typeface="DM Sans"/>
                  <a:ea typeface="DM Sans"/>
                  <a:cs typeface="DM Sans"/>
                  <a:sym typeface="DM Sans"/>
                </a:rPr>
                <a:t>Sex                           </a:t>
              </a:r>
            </a:p>
            <a:p>
              <a:pPr algn="l" marL="302265" indent="-151133" lvl="1">
                <a:lnSpc>
                  <a:spcPts val="1960"/>
                </a:lnSpc>
                <a:buFont typeface="Arial"/>
                <a:buChar char="•"/>
              </a:pPr>
              <a:r>
                <a:rPr lang="en-US" sz="1400">
                  <a:solidFill>
                    <a:srgbClr val="4BD1FB"/>
                  </a:solidFill>
                  <a:latin typeface="DM Sans"/>
                  <a:ea typeface="DM Sans"/>
                  <a:cs typeface="DM Sans"/>
                  <a:sym typeface="DM Sans"/>
                </a:rPr>
                <a:t>Marital Desc                    </a:t>
              </a:r>
            </a:p>
            <a:p>
              <a:pPr algn="l" marL="302265" indent="-151133" lvl="1">
                <a:lnSpc>
                  <a:spcPts val="1960"/>
                </a:lnSpc>
                <a:buFont typeface="Arial"/>
                <a:buChar char="•"/>
              </a:pPr>
              <a:r>
                <a:rPr lang="en-US" sz="1400">
                  <a:solidFill>
                    <a:srgbClr val="4BD1FB"/>
                  </a:solidFill>
                  <a:latin typeface="DM Sans"/>
                  <a:ea typeface="DM Sans"/>
                  <a:cs typeface="DM Sans"/>
                  <a:sym typeface="DM Sans"/>
                </a:rPr>
                <a:t>Citizen Desc                    </a:t>
              </a:r>
            </a:p>
            <a:p>
              <a:pPr algn="l" marL="302265" indent="-151133" lvl="1">
                <a:lnSpc>
                  <a:spcPts val="1960"/>
                </a:lnSpc>
                <a:buFont typeface="Arial"/>
                <a:buChar char="•"/>
              </a:pPr>
              <a:r>
                <a:rPr lang="en-US" sz="1400">
                  <a:solidFill>
                    <a:srgbClr val="4BD1FB"/>
                  </a:solidFill>
                  <a:latin typeface="DM Sans"/>
                  <a:ea typeface="DM Sans"/>
                  <a:cs typeface="DM Sans"/>
                  <a:sym typeface="DM Sans"/>
                </a:rPr>
                <a:t>Hispanic Latino                 </a:t>
              </a:r>
            </a:p>
            <a:p>
              <a:pPr algn="l" marL="302265" indent="-151133" lvl="1">
                <a:lnSpc>
                  <a:spcPts val="1960"/>
                </a:lnSpc>
                <a:buFont typeface="Arial"/>
                <a:buChar char="•"/>
              </a:pPr>
              <a:r>
                <a:rPr lang="en-US" sz="1400">
                  <a:solidFill>
                    <a:srgbClr val="4BD1FB"/>
                  </a:solidFill>
                  <a:latin typeface="DM Sans"/>
                  <a:ea typeface="DM Sans"/>
                  <a:cs typeface="DM Sans"/>
                  <a:sym typeface="DM Sans"/>
                </a:rPr>
                <a:t>Race Desc                       </a:t>
              </a:r>
            </a:p>
            <a:p>
              <a:pPr algn="l" marL="302265" indent="-151133" lvl="1">
                <a:lnSpc>
                  <a:spcPts val="1960"/>
                </a:lnSpc>
                <a:buFont typeface="Arial"/>
                <a:buChar char="•"/>
              </a:pPr>
              <a:r>
                <a:rPr lang="en-US" sz="1400">
                  <a:solidFill>
                    <a:srgbClr val="4BD1FB"/>
                  </a:solidFill>
                  <a:latin typeface="DM Sans"/>
                  <a:ea typeface="DM Sans"/>
                  <a:cs typeface="DM Sans"/>
                  <a:sym typeface="DM Sans"/>
                </a:rPr>
                <a:t>Date of Hire                     </a:t>
              </a:r>
            </a:p>
            <a:p>
              <a:pPr algn="l" marL="302265" indent="-151133" lvl="1">
                <a:lnSpc>
                  <a:spcPts val="1960"/>
                </a:lnSpc>
                <a:buFont typeface="Arial"/>
                <a:buChar char="•"/>
              </a:pPr>
              <a:r>
                <a:rPr lang="en-US" sz="1400">
                  <a:solidFill>
                    <a:srgbClr val="4BD1FB"/>
                  </a:solidFill>
                  <a:latin typeface="DM Sans"/>
                  <a:ea typeface="DM Sans"/>
                  <a:cs typeface="DM Sans"/>
                  <a:sym typeface="DM Sans"/>
                </a:rPr>
                <a:t>Date of Termination           </a:t>
              </a:r>
            </a:p>
            <a:p>
              <a:pPr algn="l" marL="302265" indent="-151133" lvl="1">
                <a:lnSpc>
                  <a:spcPts val="1960"/>
                </a:lnSpc>
                <a:buFont typeface="Arial"/>
                <a:buChar char="•"/>
              </a:pPr>
              <a:r>
                <a:rPr lang="en-US" sz="1400">
                  <a:solidFill>
                    <a:srgbClr val="4BD1FB"/>
                  </a:solidFill>
                  <a:latin typeface="DM Sans"/>
                  <a:ea typeface="DM Sans"/>
                  <a:cs typeface="DM Sans"/>
                  <a:sym typeface="DM Sans"/>
                </a:rPr>
                <a:t>Term Reason                   </a:t>
              </a:r>
            </a:p>
            <a:p>
              <a:pPr algn="l" marL="302265" indent="-151133" lvl="1">
                <a:lnSpc>
                  <a:spcPts val="1960"/>
                </a:lnSpc>
                <a:buFont typeface="Arial"/>
                <a:buChar char="•"/>
              </a:pPr>
              <a:r>
                <a:rPr lang="en-US" sz="1400">
                  <a:solidFill>
                    <a:srgbClr val="4BD1FB"/>
                  </a:solidFill>
                  <a:latin typeface="DM Sans"/>
                  <a:ea typeface="DM Sans"/>
                  <a:cs typeface="DM Sans"/>
                  <a:sym typeface="DM Sans"/>
                </a:rPr>
                <a:t>Employment Status            </a:t>
              </a:r>
            </a:p>
            <a:p>
              <a:pPr algn="l" marL="302265" indent="-151133" lvl="1">
                <a:lnSpc>
                  <a:spcPts val="1960"/>
                </a:lnSpc>
                <a:buFont typeface="Arial"/>
                <a:buChar char="•"/>
              </a:pPr>
              <a:r>
                <a:rPr lang="en-US" sz="1400">
                  <a:solidFill>
                    <a:srgbClr val="4BD1FB"/>
                  </a:solidFill>
                  <a:latin typeface="DM Sans"/>
                  <a:ea typeface="DM Sans"/>
                  <a:cs typeface="DM Sans"/>
                  <a:sym typeface="DM Sans"/>
                </a:rPr>
                <a:t>Department                           </a:t>
              </a:r>
            </a:p>
            <a:p>
              <a:pPr algn="l" marL="302265" indent="-151133" lvl="1">
                <a:lnSpc>
                  <a:spcPts val="1960"/>
                </a:lnSpc>
                <a:buFont typeface="Arial"/>
                <a:buChar char="•"/>
              </a:pPr>
              <a:r>
                <a:rPr lang="en-US" sz="1400">
                  <a:solidFill>
                    <a:srgbClr val="4BD1FB"/>
                  </a:solidFill>
                  <a:latin typeface="DM Sans"/>
                  <a:ea typeface="DM Sans"/>
                  <a:cs typeface="DM Sans"/>
                  <a:sym typeface="DM Sans"/>
                </a:rPr>
                <a:t>Recruitment Source             </a:t>
              </a:r>
            </a:p>
            <a:p>
              <a:pPr algn="l" marL="302265" indent="-151133" lvl="1">
                <a:lnSpc>
                  <a:spcPts val="1960"/>
                </a:lnSpc>
                <a:buFont typeface="Arial"/>
                <a:buChar char="•"/>
              </a:pPr>
              <a:r>
                <a:rPr lang="en-US" sz="1400">
                  <a:solidFill>
                    <a:srgbClr val="4BD1FB"/>
                  </a:solidFill>
                  <a:latin typeface="DM Sans"/>
                  <a:ea typeface="DM Sans"/>
                  <a:cs typeface="DM Sans"/>
                  <a:sym typeface="DM Sans"/>
                </a:rPr>
                <a:t>Performance Score               </a:t>
              </a:r>
            </a:p>
            <a:p>
              <a:pPr algn="l" marL="302265" indent="-151133" lvl="1">
                <a:lnSpc>
                  <a:spcPts val="1960"/>
                </a:lnSpc>
                <a:buFont typeface="Arial"/>
                <a:buChar char="•"/>
              </a:pPr>
              <a:r>
                <a:rPr lang="en-US" sz="1400">
                  <a:solidFill>
                    <a:srgbClr val="4BD1FB"/>
                  </a:solidFill>
                  <a:latin typeface="DM Sans"/>
                  <a:ea typeface="DM Sans"/>
                  <a:cs typeface="DM Sans"/>
                  <a:sym typeface="DM Sans"/>
                </a:rPr>
                <a:t>Engagement Survey               </a:t>
              </a:r>
            </a:p>
            <a:p>
              <a:pPr algn="l" marL="302265" indent="-151133" lvl="1">
                <a:lnSpc>
                  <a:spcPts val="1960"/>
                </a:lnSpc>
                <a:buFont typeface="Arial"/>
                <a:buChar char="•"/>
              </a:pPr>
              <a:r>
                <a:rPr lang="en-US" sz="1400">
                  <a:solidFill>
                    <a:srgbClr val="4BD1FB"/>
                  </a:solidFill>
                  <a:latin typeface="DM Sans"/>
                  <a:ea typeface="DM Sans"/>
                  <a:cs typeface="DM Sans"/>
                  <a:sym typeface="DM Sans"/>
                </a:rPr>
                <a:t>Emp Satisfaction                </a:t>
              </a:r>
            </a:p>
            <a:p>
              <a:pPr algn="l" marL="302265" indent="-151133" lvl="1">
                <a:lnSpc>
                  <a:spcPts val="1960"/>
                </a:lnSpc>
                <a:buFont typeface="Arial"/>
                <a:buChar char="•"/>
              </a:pPr>
              <a:r>
                <a:rPr lang="en-US" sz="1400">
                  <a:solidFill>
                    <a:srgbClr val="4BD1FB"/>
                  </a:solidFill>
                  <a:latin typeface="DM Sans"/>
                  <a:ea typeface="DM Sans"/>
                  <a:cs typeface="DM Sans"/>
                  <a:sym typeface="DM Sans"/>
                </a:rPr>
                <a:t>Last Performance Review_Date    </a:t>
              </a:r>
            </a:p>
            <a:p>
              <a:pPr algn="l" marL="302265" indent="-151133" lvl="1">
                <a:lnSpc>
                  <a:spcPts val="1960"/>
                </a:lnSpc>
                <a:buFont typeface="Arial"/>
                <a:buChar char="•"/>
              </a:pPr>
              <a:r>
                <a:rPr lang="en-US" sz="1400">
                  <a:solidFill>
                    <a:srgbClr val="4BD1FB"/>
                  </a:solidFill>
                  <a:latin typeface="DM Sans"/>
                  <a:ea typeface="DM Sans"/>
                  <a:cs typeface="DM Sans"/>
                  <a:sym typeface="DM Sans"/>
                </a:rPr>
                <a:t>Days Late Last 30    </a:t>
              </a:r>
            </a:p>
            <a:p>
              <a:pPr algn="l" marL="302265" indent="-151133" lvl="1">
                <a:lnSpc>
                  <a:spcPts val="1960"/>
                </a:lnSpc>
                <a:buFont typeface="Arial"/>
                <a:buChar char="•"/>
              </a:pPr>
              <a:r>
                <a:rPr lang="en-US" sz="1400">
                  <a:solidFill>
                    <a:srgbClr val="4BD1FB"/>
                  </a:solidFill>
                  <a:latin typeface="DM Sans"/>
                  <a:ea typeface="DM Sans"/>
                  <a:cs typeface="DM Sans"/>
                  <a:sym typeface="DM Sans"/>
                </a:rPr>
                <a:t>Absences      </a:t>
              </a:r>
            </a:p>
          </p:txBody>
        </p:sp>
      </p:grpSp>
      <p:grpSp>
        <p:nvGrpSpPr>
          <p:cNvPr name="Group 9" id="9"/>
          <p:cNvGrpSpPr/>
          <p:nvPr/>
        </p:nvGrpSpPr>
        <p:grpSpPr>
          <a:xfrm rot="0">
            <a:off x="9302601" y="3004932"/>
            <a:ext cx="3902158" cy="6323845"/>
            <a:chOff x="0" y="0"/>
            <a:chExt cx="862412" cy="1397626"/>
          </a:xfrm>
        </p:grpSpPr>
        <p:sp>
          <p:nvSpPr>
            <p:cNvPr name="Freeform 10" id="10"/>
            <p:cNvSpPr/>
            <p:nvPr/>
          </p:nvSpPr>
          <p:spPr>
            <a:xfrm flipH="false" flipV="false" rot="0">
              <a:off x="0" y="0"/>
              <a:ext cx="862412" cy="1397626"/>
            </a:xfrm>
            <a:custGeom>
              <a:avLst/>
              <a:gdLst/>
              <a:ahLst/>
              <a:cxnLst/>
              <a:rect r="r" b="b" t="t" l="l"/>
              <a:pathLst>
                <a:path h="1397626" w="862412">
                  <a:moveTo>
                    <a:pt x="0" y="0"/>
                  </a:moveTo>
                  <a:lnTo>
                    <a:pt x="862412" y="0"/>
                  </a:lnTo>
                  <a:lnTo>
                    <a:pt x="862412" y="1397626"/>
                  </a:lnTo>
                  <a:lnTo>
                    <a:pt x="0" y="1397626"/>
                  </a:lnTo>
                  <a:close/>
                </a:path>
              </a:pathLst>
            </a:custGeom>
            <a:solidFill>
              <a:srgbClr val="051D40"/>
            </a:solidFill>
            <a:ln cap="sq">
              <a:noFill/>
              <a:prstDash val="solid"/>
              <a:miter/>
            </a:ln>
          </p:spPr>
        </p:sp>
        <p:sp>
          <p:nvSpPr>
            <p:cNvPr name="TextBox 11" id="11"/>
            <p:cNvSpPr txBox="true"/>
            <p:nvPr/>
          </p:nvSpPr>
          <p:spPr>
            <a:xfrm>
              <a:off x="0" y="-19050"/>
              <a:ext cx="862412" cy="1416676"/>
            </a:xfrm>
            <a:prstGeom prst="rect">
              <a:avLst/>
            </a:prstGeom>
          </p:spPr>
          <p:txBody>
            <a:bodyPr anchor="ctr" rtlCol="false" tIns="38100" lIns="38100" bIns="38100" rIns="38100"/>
            <a:lstStyle/>
            <a:p>
              <a:pPr algn="l" marL="367034" indent="-183517" lvl="1">
                <a:lnSpc>
                  <a:spcPts val="2210"/>
                </a:lnSpc>
                <a:buFont typeface="Arial"/>
                <a:buChar char="•"/>
              </a:pPr>
              <a:r>
                <a:rPr lang="en-US" sz="1700" spc="-37">
                  <a:solidFill>
                    <a:srgbClr val="4BD1FB"/>
                  </a:solidFill>
                  <a:latin typeface="DM Sans"/>
                  <a:ea typeface="DM Sans"/>
                  <a:cs typeface="DM Sans"/>
                  <a:sym typeface="DM Sans"/>
                </a:rPr>
                <a:t>Married ID</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Marital Status ID</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Gender ID</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Emp Status ID</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Dept ID</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Perf Score ID </a:t>
              </a:r>
              <a:r>
                <a:rPr lang="en-US" sz="1700" spc="-37">
                  <a:solidFill>
                    <a:srgbClr val="4BD1FB"/>
                  </a:solidFill>
                  <a:latin typeface="DM Sans"/>
                  <a:ea typeface="DM Sans"/>
                  <a:cs typeface="DM Sans"/>
                  <a:sym typeface="DM Sans"/>
                </a:rPr>
                <a:t>    </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From Diversity Job Fair ID</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Salary</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Absences</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Age </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Special Projects Count</a:t>
              </a:r>
            </a:p>
            <a:p>
              <a:pPr algn="l" marL="367034" indent="-183517" lvl="1">
                <a:lnSpc>
                  <a:spcPts val="2210"/>
                </a:lnSpc>
                <a:buFont typeface="Arial"/>
                <a:buChar char="•"/>
              </a:pPr>
              <a:r>
                <a:rPr lang="en-US" sz="1700" spc="-37">
                  <a:solidFill>
                    <a:srgbClr val="4BD1FB"/>
                  </a:solidFill>
                  <a:latin typeface="DM Sans"/>
                  <a:ea typeface="DM Sans"/>
                  <a:cs typeface="DM Sans"/>
                  <a:sym typeface="DM Sans"/>
                </a:rPr>
                <a:t>Recruitment Source</a:t>
              </a:r>
            </a:p>
          </p:txBody>
        </p:sp>
      </p:grpSp>
      <p:sp>
        <p:nvSpPr>
          <p:cNvPr name="Freeform 12" id="12"/>
          <p:cNvSpPr/>
          <p:nvPr/>
        </p:nvSpPr>
        <p:spPr>
          <a:xfrm flipH="false" flipV="false" rot="0">
            <a:off x="4916036" y="9328778"/>
            <a:ext cx="3902158" cy="413242"/>
          </a:xfrm>
          <a:custGeom>
            <a:avLst/>
            <a:gdLst/>
            <a:ahLst/>
            <a:cxnLst/>
            <a:rect r="r" b="b" t="t" l="l"/>
            <a:pathLst>
              <a:path h="413242" w="3902158">
                <a:moveTo>
                  <a:pt x="0" y="0"/>
                </a:moveTo>
                <a:lnTo>
                  <a:pt x="3902159" y="0"/>
                </a:lnTo>
                <a:lnTo>
                  <a:pt x="3902159" y="413242"/>
                </a:lnTo>
                <a:lnTo>
                  <a:pt x="0" y="413242"/>
                </a:lnTo>
                <a:lnTo>
                  <a:pt x="0" y="0"/>
                </a:lnTo>
                <a:close/>
              </a:path>
            </a:pathLst>
          </a:custGeom>
          <a:blipFill>
            <a:blip r:embed="rId2"/>
            <a:stretch>
              <a:fillRect l="0" t="-86495" r="0" b="0"/>
            </a:stretch>
          </a:blipFill>
        </p:spPr>
      </p:sp>
      <p:sp>
        <p:nvSpPr>
          <p:cNvPr name="Freeform 13" id="13"/>
          <p:cNvSpPr/>
          <p:nvPr/>
        </p:nvSpPr>
        <p:spPr>
          <a:xfrm flipH="false" flipV="false" rot="0">
            <a:off x="9302601" y="9328778"/>
            <a:ext cx="3902158" cy="413242"/>
          </a:xfrm>
          <a:custGeom>
            <a:avLst/>
            <a:gdLst/>
            <a:ahLst/>
            <a:cxnLst/>
            <a:rect r="r" b="b" t="t" l="l"/>
            <a:pathLst>
              <a:path h="413242" w="3902158">
                <a:moveTo>
                  <a:pt x="0" y="0"/>
                </a:moveTo>
                <a:lnTo>
                  <a:pt x="3902158" y="0"/>
                </a:lnTo>
                <a:lnTo>
                  <a:pt x="3902158" y="413242"/>
                </a:lnTo>
                <a:lnTo>
                  <a:pt x="0" y="413242"/>
                </a:lnTo>
                <a:lnTo>
                  <a:pt x="0" y="0"/>
                </a:lnTo>
                <a:close/>
              </a:path>
            </a:pathLst>
          </a:custGeom>
          <a:blipFill>
            <a:blip r:embed="rId2"/>
            <a:stretch>
              <a:fillRect l="0" t="-86495" r="0" b="0"/>
            </a:stretch>
          </a:blipFill>
        </p:spPr>
      </p:sp>
      <p:sp>
        <p:nvSpPr>
          <p:cNvPr name="TextBox 14" id="14"/>
          <p:cNvSpPr txBox="true"/>
          <p:nvPr/>
        </p:nvSpPr>
        <p:spPr>
          <a:xfrm rot="0">
            <a:off x="5172874" y="3110920"/>
            <a:ext cx="3388482" cy="508145"/>
          </a:xfrm>
          <a:prstGeom prst="rect">
            <a:avLst/>
          </a:prstGeom>
        </p:spPr>
        <p:txBody>
          <a:bodyPr anchor="t" rtlCol="false" tIns="0" lIns="0" bIns="0" rIns="0">
            <a:spAutoFit/>
          </a:bodyPr>
          <a:lstStyle/>
          <a:p>
            <a:pPr algn="ctr">
              <a:lnSpc>
                <a:spcPts val="4076"/>
              </a:lnSpc>
            </a:pPr>
            <a:r>
              <a:rPr lang="en-US" sz="3397" spc="169">
                <a:solidFill>
                  <a:srgbClr val="FFFBFB"/>
                </a:solidFill>
                <a:latin typeface="DM Sans"/>
                <a:ea typeface="DM Sans"/>
                <a:cs typeface="DM Sans"/>
                <a:sym typeface="DM Sans"/>
              </a:rPr>
              <a:t>Analytics </a:t>
            </a:r>
          </a:p>
        </p:txBody>
      </p:sp>
      <p:sp>
        <p:nvSpPr>
          <p:cNvPr name="TextBox 15" id="15"/>
          <p:cNvSpPr txBox="true"/>
          <p:nvPr/>
        </p:nvSpPr>
        <p:spPr>
          <a:xfrm rot="0">
            <a:off x="10007292" y="3110920"/>
            <a:ext cx="2492776" cy="508145"/>
          </a:xfrm>
          <a:prstGeom prst="rect">
            <a:avLst/>
          </a:prstGeom>
        </p:spPr>
        <p:txBody>
          <a:bodyPr anchor="t" rtlCol="false" tIns="0" lIns="0" bIns="0" rIns="0">
            <a:spAutoFit/>
          </a:bodyPr>
          <a:lstStyle/>
          <a:p>
            <a:pPr algn="ctr">
              <a:lnSpc>
                <a:spcPts val="4076"/>
              </a:lnSpc>
            </a:pPr>
            <a:r>
              <a:rPr lang="en-US" sz="3397" spc="169">
                <a:solidFill>
                  <a:srgbClr val="FFFBFB"/>
                </a:solidFill>
                <a:latin typeface="DM Sans"/>
                <a:ea typeface="DM Sans"/>
                <a:cs typeface="DM Sans"/>
                <a:sym typeface="DM Sans"/>
              </a:rPr>
              <a:t>Prediction</a:t>
            </a:r>
          </a:p>
        </p:txBody>
      </p:sp>
      <p:sp>
        <p:nvSpPr>
          <p:cNvPr name="Freeform 16" id="16"/>
          <p:cNvSpPr/>
          <p:nvPr/>
        </p:nvSpPr>
        <p:spPr>
          <a:xfrm flipH="false" flipV="false" rot="0">
            <a:off x="16804754" y="9074551"/>
            <a:ext cx="1715127" cy="1715127"/>
          </a:xfrm>
          <a:custGeom>
            <a:avLst/>
            <a:gdLst/>
            <a:ahLst/>
            <a:cxnLst/>
            <a:rect r="r" b="b" t="t" l="l"/>
            <a:pathLst>
              <a:path h="1715127" w="1715127">
                <a:moveTo>
                  <a:pt x="0" y="0"/>
                </a:moveTo>
                <a:lnTo>
                  <a:pt x="1715127" y="0"/>
                </a:lnTo>
                <a:lnTo>
                  <a:pt x="1715127" y="1715126"/>
                </a:lnTo>
                <a:lnTo>
                  <a:pt x="0" y="171512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7" id="17"/>
          <p:cNvSpPr/>
          <p:nvPr/>
        </p:nvSpPr>
        <p:spPr>
          <a:xfrm flipH="false" flipV="false" rot="0">
            <a:off x="-363441" y="-390286"/>
            <a:ext cx="1715127" cy="1715127"/>
          </a:xfrm>
          <a:custGeom>
            <a:avLst/>
            <a:gdLst/>
            <a:ahLst/>
            <a:cxnLst/>
            <a:rect r="r" b="b" t="t" l="l"/>
            <a:pathLst>
              <a:path h="1715127" w="1715127">
                <a:moveTo>
                  <a:pt x="0" y="0"/>
                </a:moveTo>
                <a:lnTo>
                  <a:pt x="1715127" y="0"/>
                </a:lnTo>
                <a:lnTo>
                  <a:pt x="1715127" y="1715127"/>
                </a:lnTo>
                <a:lnTo>
                  <a:pt x="0" y="17151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8" id="18"/>
          <p:cNvSpPr/>
          <p:nvPr/>
        </p:nvSpPr>
        <p:spPr>
          <a:xfrm flipH="false" flipV="false" rot="0">
            <a:off x="14398071" y="-136788"/>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900991" y="9922935"/>
            <a:ext cx="2988937" cy="570615"/>
          </a:xfrm>
          <a:custGeom>
            <a:avLst/>
            <a:gdLst/>
            <a:ahLst/>
            <a:cxnLst/>
            <a:rect r="r" b="b" t="t" l="l"/>
            <a:pathLst>
              <a:path h="570615" w="2988937">
                <a:moveTo>
                  <a:pt x="0" y="0"/>
                </a:moveTo>
                <a:lnTo>
                  <a:pt x="2988938" y="0"/>
                </a:lnTo>
                <a:lnTo>
                  <a:pt x="2988938" y="570616"/>
                </a:lnTo>
                <a:lnTo>
                  <a:pt x="0" y="5706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0" y="3422052"/>
            <a:ext cx="14820775" cy="3195319"/>
          </a:xfrm>
          <a:prstGeom prst="rect">
            <a:avLst/>
          </a:prstGeom>
        </p:spPr>
        <p:txBody>
          <a:bodyPr anchor="t" rtlCol="false" tIns="0" lIns="0" bIns="0" rIns="0">
            <a:spAutoFit/>
          </a:bodyPr>
          <a:lstStyle/>
          <a:p>
            <a:pPr algn="ctr">
              <a:lnSpc>
                <a:spcPts val="12880"/>
              </a:lnSpc>
            </a:pPr>
            <a:r>
              <a:rPr lang="en-US" sz="9200" b="true">
                <a:solidFill>
                  <a:srgbClr val="FFFBFB"/>
                </a:solidFill>
                <a:latin typeface="Canva Sans Bold"/>
                <a:ea typeface="Canva Sans Bold"/>
                <a:cs typeface="Canva Sans Bold"/>
                <a:sym typeface="Canva Sans Bold"/>
              </a:rPr>
              <a:t>Cleaning &amp; Transformation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123135" t="0" r="-123135"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562707" y="1387405"/>
            <a:ext cx="10272861" cy="1035673"/>
          </a:xfrm>
          <a:prstGeom prst="rect">
            <a:avLst/>
          </a:prstGeom>
        </p:spPr>
        <p:txBody>
          <a:bodyPr anchor="t" rtlCol="false" tIns="0" lIns="0" bIns="0" rIns="0">
            <a:spAutoFit/>
          </a:bodyPr>
          <a:lstStyle/>
          <a:p>
            <a:pPr algn="ctr">
              <a:lnSpc>
                <a:spcPts val="8540"/>
              </a:lnSpc>
            </a:pPr>
            <a:r>
              <a:rPr lang="en-US" sz="6100" b="true">
                <a:solidFill>
                  <a:srgbClr val="FFFBFB"/>
                </a:solidFill>
                <a:latin typeface="Canva Sans Bold"/>
                <a:ea typeface="Canva Sans Bold"/>
                <a:cs typeface="Canva Sans Bold"/>
                <a:sym typeface="Canva Sans Bold"/>
              </a:rPr>
              <a:t>Cleaning &amp; Transformation </a:t>
            </a:r>
          </a:p>
        </p:txBody>
      </p:sp>
      <p:sp>
        <p:nvSpPr>
          <p:cNvPr name="TextBox 17" id="17"/>
          <p:cNvSpPr txBox="true"/>
          <p:nvPr/>
        </p:nvSpPr>
        <p:spPr>
          <a:xfrm rot="0">
            <a:off x="113904" y="3202813"/>
            <a:ext cx="14820775" cy="4705630"/>
          </a:xfrm>
          <a:prstGeom prst="rect">
            <a:avLst/>
          </a:prstGeom>
        </p:spPr>
        <p:txBody>
          <a:bodyPr anchor="t" rtlCol="false" tIns="0" lIns="0" bIns="0" rIns="0">
            <a:spAutoFit/>
          </a:bodyPr>
          <a:lstStyle/>
          <a:p>
            <a:pPr algn="l" marL="537102" indent="-268551" lvl="1">
              <a:lnSpc>
                <a:spcPts val="3433"/>
              </a:lnSpc>
              <a:buFont typeface="Arial"/>
              <a:buChar char="•"/>
            </a:pPr>
            <a:r>
              <a:rPr lang="en-US" sz="2487">
                <a:solidFill>
                  <a:srgbClr val="FFFBFB"/>
                </a:solidFill>
                <a:latin typeface="DM Sans"/>
                <a:ea typeface="DM Sans"/>
                <a:cs typeface="DM Sans"/>
                <a:sym typeface="DM Sans"/>
              </a:rPr>
              <a:t>Convert date Columns to date type</a:t>
            </a:r>
          </a:p>
          <a:p>
            <a:pPr algn="l" marL="537102" indent="-268551" lvl="1">
              <a:lnSpc>
                <a:spcPts val="3433"/>
              </a:lnSpc>
              <a:buFont typeface="Arial"/>
              <a:buChar char="•"/>
            </a:pPr>
            <a:r>
              <a:rPr lang="en-US" sz="2487">
                <a:solidFill>
                  <a:srgbClr val="FFFBFB"/>
                </a:solidFill>
                <a:latin typeface="DM Sans"/>
                <a:ea typeface="DM Sans"/>
                <a:cs typeface="DM Sans"/>
                <a:sym typeface="DM Sans"/>
              </a:rPr>
              <a:t>Impute Outliers of date of birth based on Statistical Data</a:t>
            </a:r>
          </a:p>
          <a:p>
            <a:pPr algn="l" marL="537102" indent="-268551" lvl="1">
              <a:lnSpc>
                <a:spcPts val="3433"/>
              </a:lnSpc>
              <a:buFont typeface="Arial"/>
              <a:buChar char="•"/>
            </a:pPr>
            <a:r>
              <a:rPr lang="en-US" sz="2487">
                <a:solidFill>
                  <a:srgbClr val="FFFBFB"/>
                </a:solidFill>
                <a:latin typeface="DM Sans"/>
                <a:ea typeface="DM Sans"/>
                <a:cs typeface="DM Sans"/>
                <a:sym typeface="DM Sans"/>
              </a:rPr>
              <a:t>create a new columns for Engagement Survey, Emp Satisfaction to </a:t>
            </a:r>
          </a:p>
          <a:p>
            <a:pPr algn="l" marL="1074204" indent="-358068" lvl="2">
              <a:lnSpc>
                <a:spcPts val="3433"/>
              </a:lnSpc>
              <a:buFont typeface="Arial"/>
              <a:buChar char="⚬"/>
            </a:pPr>
            <a:r>
              <a:rPr lang="en-US" sz="2487">
                <a:solidFill>
                  <a:srgbClr val="FFFBFB"/>
                </a:solidFill>
                <a:latin typeface="DM Sans"/>
                <a:ea typeface="DM Sans"/>
                <a:cs typeface="DM Sans"/>
                <a:sym typeface="DM Sans"/>
              </a:rPr>
              <a:t>EngagementSurvey_Status, EmpSatisfaction_Status respectively by </a:t>
            </a:r>
          </a:p>
          <a:p>
            <a:pPr algn="l" marL="1611306" indent="-402826" lvl="3">
              <a:lnSpc>
                <a:spcPts val="3433"/>
              </a:lnSpc>
              <a:buFont typeface="Arial"/>
              <a:buChar char="￭"/>
            </a:pPr>
            <a:r>
              <a:rPr lang="en-US" sz="2487">
                <a:solidFill>
                  <a:srgbClr val="FFFBFB"/>
                </a:solidFill>
                <a:latin typeface="DM Sans"/>
                <a:ea typeface="DM Sans"/>
                <a:cs typeface="DM Sans"/>
                <a:sym typeface="DM Sans"/>
              </a:rPr>
              <a:t>labels ['unsatisfy', 'neutral', 'satisfy']</a:t>
            </a:r>
          </a:p>
          <a:p>
            <a:pPr algn="l" marL="537102" indent="-268551" lvl="1">
              <a:lnSpc>
                <a:spcPts val="3433"/>
              </a:lnSpc>
              <a:buFont typeface="Arial"/>
              <a:buChar char="•"/>
            </a:pPr>
            <a:r>
              <a:rPr lang="en-US" sz="2487">
                <a:solidFill>
                  <a:srgbClr val="FFFBFB"/>
                </a:solidFill>
                <a:latin typeface="DM Sans"/>
                <a:ea typeface="DM Sans"/>
                <a:cs typeface="DM Sans"/>
                <a:sym typeface="DM Sans"/>
              </a:rPr>
              <a:t>Update Employment Status Column</a:t>
            </a:r>
          </a:p>
          <a:p>
            <a:pPr algn="l" marL="1074204" indent="-358068" lvl="2">
              <a:lnSpc>
                <a:spcPts val="3433"/>
              </a:lnSpc>
              <a:buFont typeface="Arial"/>
              <a:buChar char="⚬"/>
            </a:pPr>
            <a:r>
              <a:rPr lang="en-US" sz="2487">
                <a:solidFill>
                  <a:srgbClr val="FFFBFB"/>
                </a:solidFill>
                <a:latin typeface="DM Sans"/>
                <a:ea typeface="DM Sans"/>
                <a:cs typeface="DM Sans"/>
                <a:sym typeface="DM Sans"/>
              </a:rPr>
              <a:t>Terminated for Cause: Terminated</a:t>
            </a:r>
          </a:p>
          <a:p>
            <a:pPr algn="l" marL="1074204" indent="-358068" lvl="2">
              <a:lnSpc>
                <a:spcPts val="3433"/>
              </a:lnSpc>
              <a:buFont typeface="Arial"/>
              <a:buChar char="⚬"/>
            </a:pPr>
            <a:r>
              <a:rPr lang="en-US" sz="2487">
                <a:solidFill>
                  <a:srgbClr val="FFFBFB"/>
                </a:solidFill>
                <a:latin typeface="DM Sans"/>
                <a:ea typeface="DM Sans"/>
                <a:cs typeface="DM Sans"/>
                <a:sym typeface="DM Sans"/>
              </a:rPr>
              <a:t>Voluntarily Terminated: Resigned</a:t>
            </a:r>
          </a:p>
          <a:p>
            <a:pPr algn="l" marL="537102" indent="-268551" lvl="1">
              <a:lnSpc>
                <a:spcPts val="3433"/>
              </a:lnSpc>
              <a:buFont typeface="Arial"/>
              <a:buChar char="•"/>
            </a:pPr>
            <a:r>
              <a:rPr lang="en-US" sz="2487">
                <a:solidFill>
                  <a:srgbClr val="FFFBFB"/>
                </a:solidFill>
                <a:latin typeface="DM Sans"/>
                <a:ea typeface="DM Sans"/>
                <a:cs typeface="DM Sans"/>
                <a:sym typeface="DM Sans"/>
              </a:rPr>
              <a:t>create a new columns Sentiment analysis to classify Terminated Reasons to </a:t>
            </a:r>
          </a:p>
          <a:p>
            <a:pPr algn="l" marL="1074204" indent="-358068" lvl="2">
              <a:lnSpc>
                <a:spcPts val="3433"/>
              </a:lnSpc>
              <a:buFont typeface="Arial"/>
              <a:buChar char="⚬"/>
            </a:pPr>
            <a:r>
              <a:rPr lang="en-US" sz="2487">
                <a:solidFill>
                  <a:srgbClr val="FFFBFB"/>
                </a:solidFill>
                <a:latin typeface="DM Sans"/>
                <a:ea typeface="DM Sans"/>
                <a:cs typeface="DM Sans"/>
                <a:sym typeface="DM Sans"/>
              </a:rPr>
              <a:t>negative, nature, positive  </a:t>
            </a:r>
          </a:p>
          <a:p>
            <a:pPr algn="l" marL="537102" indent="-268551" lvl="1">
              <a:lnSpc>
                <a:spcPts val="3433"/>
              </a:lnSpc>
              <a:buFont typeface="Arial"/>
              <a:buChar char="•"/>
            </a:pPr>
            <a:r>
              <a:rPr lang="en-US" sz="2487">
                <a:solidFill>
                  <a:srgbClr val="FFFBFB"/>
                </a:solidFill>
                <a:latin typeface="DM Sans"/>
                <a:ea typeface="DM Sans"/>
                <a:cs typeface="DM Sans"/>
                <a:sym typeface="DM Sans"/>
              </a:rPr>
              <a:t>create a new columns to calculate Age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10800000">
            <a:off x="81160" y="9258300"/>
            <a:ext cx="13457996" cy="3264379"/>
            <a:chOff x="0" y="0"/>
            <a:chExt cx="17943995" cy="4352506"/>
          </a:xfrm>
        </p:grpSpPr>
        <p:sp>
          <p:nvSpPr>
            <p:cNvPr name="Freeform 3" id="3"/>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5" id="5"/>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Freeform 7" id="7"/>
          <p:cNvSpPr/>
          <p:nvPr/>
        </p:nvSpPr>
        <p:spPr>
          <a:xfrm flipH="false" flipV="false" rot="6150721">
            <a:off x="6080933" y="4579544"/>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8" id="8"/>
          <p:cNvGrpSpPr>
            <a:grpSpLocks noChangeAspect="true"/>
          </p:cNvGrpSpPr>
          <p:nvPr/>
        </p:nvGrpSpPr>
        <p:grpSpPr>
          <a:xfrm rot="0">
            <a:off x="11807534" y="0"/>
            <a:ext cx="6254290" cy="10287000"/>
            <a:chOff x="0" y="0"/>
            <a:chExt cx="3860673" cy="6350000"/>
          </a:xfrm>
        </p:grpSpPr>
        <p:sp>
          <p:nvSpPr>
            <p:cNvPr name="Freeform 9" id="9"/>
            <p:cNvSpPr/>
            <p:nvPr/>
          </p:nvSpPr>
          <p:spPr>
            <a:xfrm flipH="false" flipV="false" rot="0">
              <a:off x="0" y="0"/>
              <a:ext cx="3860673" cy="6350000"/>
            </a:xfrm>
            <a:custGeom>
              <a:avLst/>
              <a:gdLst/>
              <a:ahLst/>
              <a:cxnLst/>
              <a:rect r="r" b="b" t="t" l="l"/>
              <a:pathLst>
                <a:path h="6350000" w="3860673">
                  <a:moveTo>
                    <a:pt x="3860673" y="0"/>
                  </a:moveTo>
                  <a:lnTo>
                    <a:pt x="2341753" y="6350000"/>
                  </a:lnTo>
                  <a:lnTo>
                    <a:pt x="0" y="6350000"/>
                  </a:lnTo>
                  <a:lnTo>
                    <a:pt x="1518920" y="0"/>
                  </a:lnTo>
                  <a:lnTo>
                    <a:pt x="3860673" y="0"/>
                  </a:lnTo>
                  <a:close/>
                </a:path>
              </a:pathLst>
            </a:custGeom>
            <a:blipFill>
              <a:blip r:embed="rId5"/>
              <a:stretch>
                <a:fillRect l="-73436" t="0" r="-73436" b="0"/>
              </a:stretch>
            </a:blipFill>
          </p:spPr>
        </p:sp>
      </p:grpSp>
      <p:sp>
        <p:nvSpPr>
          <p:cNvPr name="Freeform 10" id="10"/>
          <p:cNvSpPr/>
          <p:nvPr/>
        </p:nvSpPr>
        <p:spPr>
          <a:xfrm flipH="false" flipV="false" rot="-4615544">
            <a:off x="10510810" y="5041623"/>
            <a:ext cx="13544802" cy="1127911"/>
          </a:xfrm>
          <a:custGeom>
            <a:avLst/>
            <a:gdLst/>
            <a:ahLst/>
            <a:cxnLst/>
            <a:rect r="r" b="b" t="t" l="l"/>
            <a:pathLst>
              <a:path h="1127911" w="13544802">
                <a:moveTo>
                  <a:pt x="0" y="0"/>
                </a:moveTo>
                <a:lnTo>
                  <a:pt x="13544801" y="0"/>
                </a:lnTo>
                <a:lnTo>
                  <a:pt x="13544801" y="1127912"/>
                </a:lnTo>
                <a:lnTo>
                  <a:pt x="0" y="1127912"/>
                </a:lnTo>
                <a:lnTo>
                  <a:pt x="0" y="0"/>
                </a:lnTo>
                <a:close/>
              </a:path>
            </a:pathLst>
          </a:custGeom>
          <a:blipFill>
            <a:blip r:embed="rId4"/>
            <a:stretch>
              <a:fillRect l="0" t="-137172" r="0" b="0"/>
            </a:stretch>
          </a:blipFill>
        </p:spPr>
      </p:sp>
      <p:grpSp>
        <p:nvGrpSpPr>
          <p:cNvPr name="Group 11" id="11"/>
          <p:cNvGrpSpPr/>
          <p:nvPr/>
        </p:nvGrpSpPr>
        <p:grpSpPr>
          <a:xfrm rot="-10800000">
            <a:off x="15966396" y="9258300"/>
            <a:ext cx="13457996" cy="3264379"/>
            <a:chOff x="0" y="0"/>
            <a:chExt cx="17943995" cy="4352506"/>
          </a:xfrm>
        </p:grpSpPr>
        <p:sp>
          <p:nvSpPr>
            <p:cNvPr name="Freeform 12" id="12"/>
            <p:cNvSpPr/>
            <p:nvPr/>
          </p:nvSpPr>
          <p:spPr>
            <a:xfrm flipH="false" flipV="false" rot="0">
              <a:off x="0" y="0"/>
              <a:ext cx="4149650" cy="4149650"/>
            </a:xfrm>
            <a:custGeom>
              <a:avLst/>
              <a:gdLst/>
              <a:ahLst/>
              <a:cxnLst/>
              <a:rect r="r" b="b" t="t" l="l"/>
              <a:pathLst>
                <a:path h="4149650" w="4149650">
                  <a:moveTo>
                    <a:pt x="0" y="0"/>
                  </a:moveTo>
                  <a:lnTo>
                    <a:pt x="4149650" y="0"/>
                  </a:lnTo>
                  <a:lnTo>
                    <a:pt x="4149650" y="4149650"/>
                  </a:lnTo>
                  <a:lnTo>
                    <a:pt x="0" y="41496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3" id="13"/>
            <p:cNvSpPr/>
            <p:nvPr/>
          </p:nvSpPr>
          <p:spPr>
            <a:xfrm flipH="false" flipV="false" rot="0">
              <a:off x="4600097" y="861572"/>
              <a:ext cx="4149650" cy="3288079"/>
            </a:xfrm>
            <a:custGeom>
              <a:avLst/>
              <a:gdLst/>
              <a:ahLst/>
              <a:cxnLst/>
              <a:rect r="r" b="b" t="t" l="l"/>
              <a:pathLst>
                <a:path h="3288079" w="4149650">
                  <a:moveTo>
                    <a:pt x="0" y="0"/>
                  </a:moveTo>
                  <a:lnTo>
                    <a:pt x="4149651" y="0"/>
                  </a:lnTo>
                  <a:lnTo>
                    <a:pt x="4149651" y="3288078"/>
                  </a:lnTo>
                  <a:lnTo>
                    <a:pt x="0" y="3288078"/>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sp>
          <p:nvSpPr>
            <p:cNvPr name="Freeform 14" id="14"/>
            <p:cNvSpPr/>
            <p:nvPr/>
          </p:nvSpPr>
          <p:spPr>
            <a:xfrm flipH="false" flipV="false" rot="0">
              <a:off x="9194248" y="202855"/>
              <a:ext cx="4149650" cy="4149650"/>
            </a:xfrm>
            <a:custGeom>
              <a:avLst/>
              <a:gdLst/>
              <a:ahLst/>
              <a:cxnLst/>
              <a:rect r="r" b="b" t="t" l="l"/>
              <a:pathLst>
                <a:path h="4149650" w="4149650">
                  <a:moveTo>
                    <a:pt x="0" y="0"/>
                  </a:moveTo>
                  <a:lnTo>
                    <a:pt x="4149650" y="0"/>
                  </a:lnTo>
                  <a:lnTo>
                    <a:pt x="4149650" y="4149651"/>
                  </a:lnTo>
                  <a:lnTo>
                    <a:pt x="0" y="414965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5" id="15"/>
            <p:cNvSpPr/>
            <p:nvPr/>
          </p:nvSpPr>
          <p:spPr>
            <a:xfrm flipH="false" flipV="false" rot="0">
              <a:off x="13794345" y="1064427"/>
              <a:ext cx="4149650" cy="3288079"/>
            </a:xfrm>
            <a:custGeom>
              <a:avLst/>
              <a:gdLst/>
              <a:ahLst/>
              <a:cxnLst/>
              <a:rect r="r" b="b" t="t" l="l"/>
              <a:pathLst>
                <a:path h="3288079" w="4149650">
                  <a:moveTo>
                    <a:pt x="0" y="0"/>
                  </a:moveTo>
                  <a:lnTo>
                    <a:pt x="4149650" y="0"/>
                  </a:lnTo>
                  <a:lnTo>
                    <a:pt x="4149650" y="3288079"/>
                  </a:lnTo>
                  <a:lnTo>
                    <a:pt x="0" y="3288079"/>
                  </a:lnTo>
                  <a:lnTo>
                    <a:pt x="0" y="0"/>
                  </a:lnTo>
                  <a:close/>
                </a:path>
              </a:pathLst>
            </a:custGeom>
            <a:blipFill>
              <a:blip r:embed="rId2">
                <a:extLst>
                  <a:ext uri="{96DAC541-7B7A-43D3-8B79-37D633B846F1}">
                    <asvg:svgBlip xmlns:asvg="http://schemas.microsoft.com/office/drawing/2016/SVG/main" r:embed="rId3"/>
                  </a:ext>
                </a:extLst>
              </a:blip>
              <a:stretch>
                <a:fillRect l="0" t="0" r="0" b="-26202"/>
              </a:stretch>
            </a:blipFill>
          </p:spPr>
        </p:sp>
      </p:grpSp>
      <p:sp>
        <p:nvSpPr>
          <p:cNvPr name="TextBox 16" id="16"/>
          <p:cNvSpPr txBox="true"/>
          <p:nvPr/>
        </p:nvSpPr>
        <p:spPr>
          <a:xfrm rot="0">
            <a:off x="1748891" y="3422052"/>
            <a:ext cx="11322993" cy="1566544"/>
          </a:xfrm>
          <a:prstGeom prst="rect">
            <a:avLst/>
          </a:prstGeom>
        </p:spPr>
        <p:txBody>
          <a:bodyPr anchor="t" rtlCol="false" tIns="0" lIns="0" bIns="0" rIns="0">
            <a:spAutoFit/>
          </a:bodyPr>
          <a:lstStyle/>
          <a:p>
            <a:pPr algn="ctr">
              <a:lnSpc>
                <a:spcPts val="12880"/>
              </a:lnSpc>
            </a:pPr>
            <a:r>
              <a:rPr lang="en-US" sz="9200" b="true">
                <a:solidFill>
                  <a:srgbClr val="FFFBFB"/>
                </a:solidFill>
                <a:latin typeface="Canva Sans Bold"/>
                <a:ea typeface="Canva Sans Bold"/>
                <a:cs typeface="Canva Sans Bold"/>
                <a:sym typeface="Canva Sans Bold"/>
              </a:rPr>
              <a:t>Univariant Analysis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51D40"/>
        </a:solidFill>
      </p:bgPr>
    </p:bg>
    <p:spTree>
      <p:nvGrpSpPr>
        <p:cNvPr id="1" name=""/>
        <p:cNvGrpSpPr/>
        <p:nvPr/>
      </p:nvGrpSpPr>
      <p:grpSpPr>
        <a:xfrm>
          <a:off x="0" y="0"/>
          <a:ext cx="0" cy="0"/>
          <a:chOff x="0" y="0"/>
          <a:chExt cx="0" cy="0"/>
        </a:xfrm>
      </p:grpSpPr>
      <p:sp>
        <p:nvSpPr>
          <p:cNvPr name="Freeform 2" id="2"/>
          <p:cNvSpPr/>
          <p:nvPr/>
        </p:nvSpPr>
        <p:spPr>
          <a:xfrm flipH="false" flipV="false" rot="0">
            <a:off x="6975317" y="-2198044"/>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92467" y="8377832"/>
            <a:ext cx="4337366" cy="4337366"/>
          </a:xfrm>
          <a:custGeom>
            <a:avLst/>
            <a:gdLst/>
            <a:ahLst/>
            <a:cxnLst/>
            <a:rect r="r" b="b" t="t" l="l"/>
            <a:pathLst>
              <a:path h="4337366" w="4337366">
                <a:moveTo>
                  <a:pt x="0" y="0"/>
                </a:moveTo>
                <a:lnTo>
                  <a:pt x="4337366" y="0"/>
                </a:lnTo>
                <a:lnTo>
                  <a:pt x="4337366" y="4337366"/>
                </a:lnTo>
                <a:lnTo>
                  <a:pt x="0" y="4337366"/>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990503" y="1844525"/>
            <a:ext cx="7268797" cy="5938891"/>
          </a:xfrm>
          <a:custGeom>
            <a:avLst/>
            <a:gdLst/>
            <a:ahLst/>
            <a:cxnLst/>
            <a:rect r="r" b="b" t="t" l="l"/>
            <a:pathLst>
              <a:path h="5938891" w="7268797">
                <a:moveTo>
                  <a:pt x="0" y="0"/>
                </a:moveTo>
                <a:lnTo>
                  <a:pt x="7268797" y="0"/>
                </a:lnTo>
                <a:lnTo>
                  <a:pt x="7268797" y="5938891"/>
                </a:lnTo>
                <a:lnTo>
                  <a:pt x="0" y="5938891"/>
                </a:lnTo>
                <a:lnTo>
                  <a:pt x="0" y="0"/>
                </a:lnTo>
                <a:close/>
              </a:path>
            </a:pathLst>
          </a:custGeom>
          <a:blipFill>
            <a:blip r:embed="rId4"/>
            <a:stretch>
              <a:fillRect l="0" t="0" r="0" b="0"/>
            </a:stretch>
          </a:blipFill>
        </p:spPr>
      </p:sp>
      <p:sp>
        <p:nvSpPr>
          <p:cNvPr name="TextBox 5" id="5"/>
          <p:cNvSpPr txBox="true"/>
          <p:nvPr/>
        </p:nvSpPr>
        <p:spPr>
          <a:xfrm rot="0">
            <a:off x="1028700" y="3015295"/>
            <a:ext cx="6506637" cy="5007678"/>
          </a:xfrm>
          <a:prstGeom prst="rect">
            <a:avLst/>
          </a:prstGeom>
        </p:spPr>
        <p:txBody>
          <a:bodyPr anchor="t" rtlCol="false" tIns="0" lIns="0" bIns="0" rIns="0">
            <a:spAutoFit/>
          </a:bodyPr>
          <a:lstStyle/>
          <a:p>
            <a:pPr algn="l">
              <a:lnSpc>
                <a:spcPts val="2354"/>
              </a:lnSpc>
            </a:pPr>
          </a:p>
          <a:p>
            <a:pPr algn="l" marL="420199" indent="-210099" lvl="1">
              <a:lnSpc>
                <a:spcPts val="2354"/>
              </a:lnSpc>
              <a:buFont typeface="Arial"/>
              <a:buChar char="•"/>
            </a:pPr>
            <a:r>
              <a:rPr lang="en-US" sz="1946">
                <a:solidFill>
                  <a:srgbClr val="FFFFFF"/>
                </a:solidFill>
                <a:latin typeface="DM Sans"/>
                <a:ea typeface="DM Sans"/>
                <a:cs typeface="DM Sans"/>
                <a:sym typeface="DM Sans"/>
              </a:rPr>
              <a:t>Salary Compression: The tight clustering of salaries in the $45,000 to $85,000 range may suggest salary compression, where the majority of employees have similar compensation regardless of their roles or experience.</a:t>
            </a:r>
          </a:p>
          <a:p>
            <a:pPr algn="l" marL="420199" indent="-210099" lvl="1">
              <a:lnSpc>
                <a:spcPts val="2354"/>
              </a:lnSpc>
              <a:buFont typeface="Arial"/>
              <a:buChar char="•"/>
            </a:pPr>
            <a:r>
              <a:rPr lang="en-US" sz="1946">
                <a:solidFill>
                  <a:srgbClr val="FFFFFF"/>
                </a:solidFill>
                <a:latin typeface="DM Sans"/>
                <a:ea typeface="DM Sans"/>
                <a:cs typeface="DM Sans"/>
                <a:sym typeface="DM Sans"/>
              </a:rPr>
              <a:t>Potential for Turnover: If the lower-paid employees feel their compensation doesn’t match their workload or market rates, this could be a driver for turnover.</a:t>
            </a:r>
          </a:p>
          <a:p>
            <a:pPr algn="l" marL="420199" indent="-210099" lvl="1">
              <a:lnSpc>
                <a:spcPts val="2354"/>
              </a:lnSpc>
              <a:buFont typeface="Arial"/>
              <a:buChar char="•"/>
            </a:pPr>
            <a:r>
              <a:rPr lang="en-US" sz="1946">
                <a:solidFill>
                  <a:srgbClr val="FFFFFF"/>
                </a:solidFill>
                <a:latin typeface="DM Sans"/>
                <a:ea typeface="DM Sans"/>
                <a:cs typeface="DM Sans"/>
                <a:sym typeface="DM Sans"/>
              </a:rPr>
              <a:t>Executive or Specialized Roles: The presence of high-salary outliers may correspond to specialized or executive roles. It could be valuable for HR to assess whether these roles align with organizational growth or if compensation is justified by performance.</a:t>
            </a:r>
          </a:p>
          <a:p>
            <a:pPr algn="l">
              <a:lnSpc>
                <a:spcPts val="2354"/>
              </a:lnSpc>
            </a:pPr>
          </a:p>
          <a:p>
            <a:pPr algn="l">
              <a:lnSpc>
                <a:spcPts val="2354"/>
              </a:lnSpc>
            </a:pPr>
          </a:p>
        </p:txBody>
      </p:sp>
      <p:sp>
        <p:nvSpPr>
          <p:cNvPr name="TextBox 6" id="6"/>
          <p:cNvSpPr txBox="true"/>
          <p:nvPr/>
        </p:nvSpPr>
        <p:spPr>
          <a:xfrm rot="0">
            <a:off x="1276216" y="1169730"/>
            <a:ext cx="3361650" cy="1483615"/>
          </a:xfrm>
          <a:prstGeom prst="rect">
            <a:avLst/>
          </a:prstGeom>
        </p:spPr>
        <p:txBody>
          <a:bodyPr anchor="t" rtlCol="false" tIns="0" lIns="0" bIns="0" rIns="0">
            <a:spAutoFit/>
          </a:bodyPr>
          <a:lstStyle/>
          <a:p>
            <a:pPr algn="ctr">
              <a:lnSpc>
                <a:spcPts val="12114"/>
              </a:lnSpc>
            </a:pPr>
            <a:r>
              <a:rPr lang="en-US" sz="8653" b="true">
                <a:solidFill>
                  <a:srgbClr val="FFFFFF"/>
                </a:solidFill>
                <a:latin typeface="Canva Sans Bold"/>
                <a:ea typeface="Canva Sans Bold"/>
                <a:cs typeface="Canva Sans Bold"/>
                <a:sym typeface="Canva Sans Bold"/>
              </a:rPr>
              <a:t>Salary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DAGURSrM08Q</dc:identifier>
  <dcterms:modified xsi:type="dcterms:W3CDTF">2011-08-01T06:04:30Z</dcterms:modified>
  <cp:revision>1</cp:revision>
  <dc:title>HR </dc:title>
</cp:coreProperties>
</file>